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65" r:id="rId2"/>
    <p:sldId id="261" r:id="rId3"/>
    <p:sldId id="257" r:id="rId4"/>
    <p:sldId id="306" r:id="rId5"/>
    <p:sldId id="315" r:id="rId6"/>
    <p:sldId id="263" r:id="rId7"/>
    <p:sldId id="258" r:id="rId8"/>
    <p:sldId id="259" r:id="rId9"/>
    <p:sldId id="260" r:id="rId10"/>
    <p:sldId id="266" r:id="rId11"/>
    <p:sldId id="269" r:id="rId12"/>
    <p:sldId id="274" r:id="rId13"/>
    <p:sldId id="313" r:id="rId14"/>
    <p:sldId id="320" r:id="rId15"/>
    <p:sldId id="267" r:id="rId16"/>
    <p:sldId id="319" r:id="rId17"/>
    <p:sldId id="331" r:id="rId18"/>
    <p:sldId id="298" r:id="rId19"/>
    <p:sldId id="295" r:id="rId20"/>
    <p:sldId id="289" r:id="rId21"/>
    <p:sldId id="396" r:id="rId22"/>
    <p:sldId id="323" r:id="rId23"/>
    <p:sldId id="390" r:id="rId24"/>
    <p:sldId id="272" r:id="rId25"/>
    <p:sldId id="367" r:id="rId26"/>
    <p:sldId id="376" r:id="rId27"/>
    <p:sldId id="382" r:id="rId28"/>
    <p:sldId id="414" r:id="rId29"/>
    <p:sldId id="369" r:id="rId30"/>
    <p:sldId id="284" r:id="rId31"/>
    <p:sldId id="342" r:id="rId32"/>
    <p:sldId id="407" r:id="rId33"/>
    <p:sldId id="421" r:id="rId34"/>
    <p:sldId id="317" r:id="rId35"/>
    <p:sldId id="406" r:id="rId36"/>
    <p:sldId id="420" r:id="rId37"/>
    <p:sldId id="419" r:id="rId38"/>
    <p:sldId id="297" r:id="rId39"/>
    <p:sldId id="415" r:id="rId40"/>
    <p:sldId id="327" r:id="rId41"/>
    <p:sldId id="332" r:id="rId42"/>
    <p:sldId id="410" r:id="rId43"/>
    <p:sldId id="411" r:id="rId44"/>
    <p:sldId id="416" r:id="rId45"/>
    <p:sldId id="412" r:id="rId46"/>
    <p:sldId id="336" r:id="rId47"/>
    <p:sldId id="413" r:id="rId48"/>
    <p:sldId id="365" r:id="rId49"/>
    <p:sldId id="285" r:id="rId50"/>
    <p:sldId id="291" r:id="rId51"/>
    <p:sldId id="394" r:id="rId52"/>
    <p:sldId id="346" r:id="rId53"/>
    <p:sldId id="352" r:id="rId54"/>
    <p:sldId id="355" r:id="rId55"/>
    <p:sldId id="397" r:id="rId56"/>
    <p:sldId id="344" r:id="rId57"/>
    <p:sldId id="389" r:id="rId58"/>
    <p:sldId id="278" r:id="rId59"/>
    <p:sldId id="302" r:id="rId60"/>
    <p:sldId id="303" r:id="rId61"/>
    <p:sldId id="304" r:id="rId62"/>
    <p:sldId id="305" r:id="rId63"/>
    <p:sldId id="316" r:id="rId64"/>
    <p:sldId id="328" r:id="rId65"/>
    <p:sldId id="286" r:id="rId66"/>
    <p:sldId id="292" r:id="rId67"/>
    <p:sldId id="392" r:id="rId68"/>
    <p:sldId id="322" r:id="rId69"/>
    <p:sldId id="321" r:id="rId70"/>
    <p:sldId id="318" r:id="rId71"/>
    <p:sldId id="314" r:id="rId72"/>
    <p:sldId id="309" r:id="rId73"/>
    <p:sldId id="341" r:id="rId74"/>
    <p:sldId id="277" r:id="rId75"/>
    <p:sldId id="279" r:id="rId76"/>
    <p:sldId id="280" r:id="rId77"/>
    <p:sldId id="282" r:id="rId78"/>
    <p:sldId id="283" r:id="rId79"/>
    <p:sldId id="300" r:id="rId80"/>
    <p:sldId id="301" r:id="rId81"/>
    <p:sldId id="418" r:id="rId82"/>
    <p:sldId id="359" r:id="rId83"/>
    <p:sldId id="364" r:id="rId84"/>
    <p:sldId id="370" r:id="rId85"/>
    <p:sldId id="417" r:id="rId86"/>
    <p:sldId id="343" r:id="rId87"/>
    <p:sldId id="349" r:id="rId88"/>
    <p:sldId id="393" r:id="rId89"/>
    <p:sldId id="334" r:id="rId90"/>
    <p:sldId id="337" r:id="rId91"/>
    <p:sldId id="338" r:id="rId92"/>
    <p:sldId id="375" r:id="rId93"/>
    <p:sldId id="339" r:id="rId94"/>
    <p:sldId id="340" r:id="rId95"/>
    <p:sldId id="385" r:id="rId96"/>
    <p:sldId id="384" r:id="rId97"/>
    <p:sldId id="424" r:id="rId98"/>
    <p:sldId id="386" r:id="rId99"/>
    <p:sldId id="348" r:id="rId100"/>
    <p:sldId id="353" r:id="rId101"/>
    <p:sldId id="357" r:id="rId102"/>
    <p:sldId id="387" r:id="rId103"/>
    <p:sldId id="379" r:id="rId104"/>
    <p:sldId id="330" r:id="rId105"/>
    <p:sldId id="333" r:id="rId106"/>
    <p:sldId id="335" r:id="rId107"/>
    <p:sldId id="388" r:id="rId108"/>
    <p:sldId id="360" r:id="rId109"/>
    <p:sldId id="361" r:id="rId110"/>
    <p:sldId id="374" r:id="rId111"/>
    <p:sldId id="377" r:id="rId112"/>
    <p:sldId id="380" r:id="rId113"/>
    <p:sldId id="403" r:id="rId114"/>
    <p:sldId id="356" r:id="rId115"/>
    <p:sldId id="398" r:id="rId116"/>
    <p:sldId id="399" r:id="rId117"/>
    <p:sldId id="400" r:id="rId118"/>
    <p:sldId id="401" r:id="rId119"/>
    <p:sldId id="404" r:id="rId120"/>
    <p:sldId id="405" r:id="rId121"/>
    <p:sldId id="408" r:id="rId122"/>
    <p:sldId id="391" r:id="rId123"/>
    <p:sldId id="371" r:id="rId124"/>
    <p:sldId id="288" r:id="rId125"/>
    <p:sldId id="383" r:id="rId126"/>
    <p:sldId id="425" r:id="rId127"/>
    <p:sldId id="426" r:id="rId128"/>
    <p:sldId id="395" r:id="rId129"/>
    <p:sldId id="372" r:id="rId130"/>
    <p:sldId id="381" r:id="rId131"/>
    <p:sldId id="422" r:id="rId1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98"/>
    <a:srgbClr val="C0C0C0"/>
    <a:srgbClr val="D4AF37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6205F-BC1F-4312-A417-7E3258166682}" v="433" dt="2022-05-23T19:04:50.088"/>
    <p1510:client id="{3F9F073D-BCF6-48DE-BE34-5E7D50722342}" v="577" dt="2022-05-23T17:45:10.693"/>
    <p1510:client id="{402A9DB1-5CE1-CC44-A513-0861D47209BE}" v="54" dt="2022-05-23T18:23:31.442"/>
    <p1510:client id="{45249954-FDB6-348A-43B2-F61500870F13}" v="49" dt="2022-05-24T07:45:32.769"/>
    <p1510:client id="{562E1805-CC5E-48FB-BBFB-2A335980E416}" v="2" dt="2022-05-23T16:13:35.832"/>
    <p1510:client id="{590ADB5D-F068-455C-95AC-F01D4BE89132}" v="3859" dt="2022-05-23T23:47:55.638"/>
    <p1510:client id="{681EF26A-9C12-03A1-211A-52DA45E15B0D}" v="31" dt="2022-05-23T20:27:05.713"/>
    <p1510:client id="{7619321D-2ED3-458C-B0CA-E6E3CEC73179}" v="1044" dt="2022-05-23T20:00:26.080"/>
    <p1510:client id="{8E8E652D-5711-772F-94B0-831704E29118}" v="5" dt="2022-05-24T06:15:52.898"/>
    <p1510:client id="{AECB91D5-2074-4190-B9B1-188B2BFF2EFF}" v="1161" dt="2022-05-23T22:23:52.110"/>
    <p1510:client id="{BF69D345-D160-6226-07A8-CEB78C051151}" v="10" dt="2022-05-24T07:46:10.200"/>
    <p1510:client id="{CD736ABC-6F66-36DC-8F36-64B39BE3801A}" v="2032" dt="2022-05-23T19:41:54.418"/>
    <p1510:client id="{CDDD15D3-3989-4820-87DE-A4BC167B37C9}" v="38" dt="2022-05-24T06:08:50.079"/>
    <p1510:client id="{F02579AB-EB0B-DABF-8AEB-BF4731D66358}" v="1" dt="2022-05-23T16:13:34.490"/>
    <p1510:client id="{F2E31220-4FC4-4918-8FD3-AD71F6AD0F06}" v="1" dt="2022-05-23T20:45:55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2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8:57:27.937"/>
    </inkml:context>
    <inkml:brush xml:id="br0">
      <inkml:brushProperty name="width" value="0.3" units="cm"/>
      <inkml:brushProperty name="height" value="0.6" units="cm"/>
      <inkml:brushProperty name="color" value="#A3DA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1,'2212'0,"-2167"0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1D15F-0110-4D35-B3C4-FFECCF116EBC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FC940-47AC-4F07-9BB9-BE0E63A79F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5166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50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533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16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877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08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3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989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88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22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1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52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64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FC940-47AC-4F07-9BB9-BE0E63A79F3C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40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53B98-FA9E-D537-169D-2EF362FBA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780F5A-73E9-9651-D052-8C2497D0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BF3AFF-DDC9-D6C9-9DCD-2D24CB56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F85943-CE35-B160-05CA-53F79523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EEE2DE-8526-D1A7-94F7-302403F2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25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D0618-3670-C91E-5957-B3785F13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556A21-7B51-F392-84F2-F935C669E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BEFA8-D8A9-0151-C285-8238C0CB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BB4FB7-36BC-4F99-1D74-4F71E7A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760D71-BF77-0FE7-083E-2B7C36C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85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5826C9-F597-75EB-71C4-2B68D1087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790541-4FA3-5BEA-43E9-4744D1F9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D292A5-5415-A6FB-ED19-BF04CCDA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F89BB-8626-223E-BE0D-C077D51D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EF1768-0210-C16B-648D-D5BD89A1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98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C58-D46B-369B-4421-F6E74FB4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70978C-61E9-4CAA-D2D9-EEE9FE2A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8A8FCF-A5D0-05F3-E6A3-034A3E4E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0D765A-E655-4B1E-A84C-BFBF270B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4DE7F7-4C9E-91D9-2C42-70DBEAE9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29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43883-C842-5807-054D-D4475709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E792B8-A1EB-A022-77AD-8406AC980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4A520F-2041-AB18-7785-42FE8C88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59B74-9F5F-1E43-FD4F-69F8FBC7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FD18B0-8B70-DD17-9759-9FB77BA0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44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E894D-5F72-9BC5-905D-DB8DED53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84547-5EF5-D8A2-4A40-87F452D2C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4C61AC-8F97-EF1B-0188-76500FCE0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E26072-6ECE-AD08-DEB6-33182DB2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D488F7-3BA6-BCF0-250C-13190274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51949B-7F98-9E18-5D7D-EB75B8A1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0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46A35-7719-0B90-8A8A-CE6D97FF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ECDA64-A338-0DD4-8FCA-8F8C18AE9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503F3-AB57-AAEB-2C34-6F1F1A14E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AFD8A3-39A4-EB90-D18A-45EA048AD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3DA8C9-C14B-D331-94EF-1E228C192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267939-8799-5E7E-585D-3CACFDC8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01A6D3-1409-292D-F640-C89E8AA4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0607A3C-FD18-365C-EC96-B60901D1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80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9A61A-5366-E8FA-D177-46BD5E4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7F087D-1BA0-6401-60DF-E832BAC0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C77114-C7F1-EBCC-1D43-94ABA7C3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116C61-51AA-D70C-5460-9CE3E128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33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90298ED-20F8-3F43-1C08-4A77762E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B12C59-0EA3-141D-44D5-A26D5D89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4A5E3A-5A9E-6A34-FB27-151572E5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33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E3738-97E1-E89F-53E0-33E378C0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C13623-C41B-27C8-64EC-3D8D52DC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5EBBDB-D705-3DF0-3087-524B28B89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606E14-83D7-2085-8E4F-2C3B824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4D9B24-3B55-52DF-2D8D-354846CB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3F4FB4-A968-8258-EF99-919D0F4A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50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ACDC5-17AB-9D02-B7B5-07CA46F3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13BFAE-A2E6-DF26-7DB3-A8BDF2FCE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5F2ACB-DE4B-D1C3-58AE-C29E6DFC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1CC78D-3E7B-CE76-08B6-D7EBACB7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BD9090-F989-5863-FB0A-29C7FA02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FFC2F9-658E-E703-7122-17F8CC76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83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F1D304-1C83-0738-4349-4807B049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EC6E6D-C3CD-58D2-10B2-04B58B2C3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895B2E-D147-350C-F8DA-DFD3F7765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309BF-BCBC-441F-99F2-24EAD580A699}" type="datetimeFigureOut">
              <a:rPr lang="es-ES" smtClean="0"/>
              <a:t>29/05/2022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085118-2F32-EEE1-3125-9A16C4F41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13667-7657-D3C9-52E3-346E739CE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1928B-2FC9-459B-9C35-1C986C55CA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44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customXml" Target="../ink/ink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9780D5B3-0315-15AB-621F-19D5A67F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52" y="668601"/>
            <a:ext cx="7657504" cy="275884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A56D0ED-6DAE-F111-061B-1C19C37183E1}"/>
              </a:ext>
            </a:extLst>
          </p:cNvPr>
          <p:cNvSpPr/>
          <p:nvPr/>
        </p:nvSpPr>
        <p:spPr>
          <a:xfrm>
            <a:off x="3919318" y="3676260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CE6560D-C057-B19D-AB6A-4F90A932A566}"/>
              </a:ext>
            </a:extLst>
          </p:cNvPr>
          <p:cNvSpPr/>
          <p:nvPr/>
        </p:nvSpPr>
        <p:spPr>
          <a:xfrm>
            <a:off x="3919318" y="423920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SCRUM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DE565B-268B-DCB8-E04E-D052939194AB}"/>
              </a:ext>
            </a:extLst>
          </p:cNvPr>
          <p:cNvSpPr/>
          <p:nvPr/>
        </p:nvSpPr>
        <p:spPr>
          <a:xfrm>
            <a:off x="3919318" y="4795151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DISEÑO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A1FF10-7746-7280-B393-ED4A2B04E2B7}"/>
              </a:ext>
            </a:extLst>
          </p:cNvPr>
          <p:cNvSpPr txBox="1"/>
          <p:nvPr/>
        </p:nvSpPr>
        <p:spPr>
          <a:xfrm>
            <a:off x="7166479" y="2566700"/>
            <a:ext cx="268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Powered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PMC</a:t>
            </a:r>
          </a:p>
        </p:txBody>
      </p:sp>
      <p:pic>
        <p:nvPicPr>
          <p:cNvPr id="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0151F20-09AB-1BCD-F5E7-42E65888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361CC8C-66B1-B0A2-796F-46F8E03A9AEA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9DF2989-DEEF-A3A3-E197-800DEC3F7B1D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D9BB938-2DF3-B33B-3847-0B518B3AD60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948870F6-263F-276B-9A2C-2315D3263AC3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9780D5B3-0315-15AB-621F-19D5A67F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52" y="614173"/>
            <a:ext cx="7657504" cy="275884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A56D0ED-6DAE-F111-061B-1C19C37183E1}"/>
              </a:ext>
            </a:extLst>
          </p:cNvPr>
          <p:cNvSpPr/>
          <p:nvPr/>
        </p:nvSpPr>
        <p:spPr>
          <a:xfrm>
            <a:off x="3919318" y="3676260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CE6560D-C057-B19D-AB6A-4F90A932A566}"/>
              </a:ext>
            </a:extLst>
          </p:cNvPr>
          <p:cNvSpPr/>
          <p:nvPr/>
        </p:nvSpPr>
        <p:spPr>
          <a:xfrm>
            <a:off x="3919318" y="423920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SCRUM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DE565B-268B-DCB8-E04E-D052939194AB}"/>
              </a:ext>
            </a:extLst>
          </p:cNvPr>
          <p:cNvSpPr/>
          <p:nvPr/>
        </p:nvSpPr>
        <p:spPr>
          <a:xfrm>
            <a:off x="3919318" y="4795151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DISEÑO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A1FF10-7746-7280-B393-ED4A2B04E2B7}"/>
              </a:ext>
            </a:extLst>
          </p:cNvPr>
          <p:cNvSpPr txBox="1"/>
          <p:nvPr/>
        </p:nvSpPr>
        <p:spPr>
          <a:xfrm>
            <a:off x="7166479" y="2566700"/>
            <a:ext cx="268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Powered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PMC</a:t>
            </a:r>
          </a:p>
        </p:txBody>
      </p:sp>
      <p:pic>
        <p:nvPicPr>
          <p:cNvPr id="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0151F20-09AB-1BCD-F5E7-42E65888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361CC8C-66B1-B0A2-796F-46F8E03A9AEA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9DF2989-DEEF-A3A3-E197-800DEC3F7B1D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D9BB938-2DF3-B33B-3847-0B518B3AD60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948870F6-263F-276B-9A2C-2315D3263AC3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657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EBE53F-41F4-AC2F-78D9-2C1AA6F538A4}"/>
              </a:ext>
            </a:extLst>
          </p:cNvPr>
          <p:cNvSpPr txBox="1"/>
          <p:nvPr/>
        </p:nvSpPr>
        <p:spPr>
          <a:xfrm rot="5400000">
            <a:off x="2441053" y="1845165"/>
            <a:ext cx="1931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/>
              <a:t>. . .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C85A3DD-26DF-724D-A825-84EF1490B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8" b="28735"/>
          <a:stretch/>
        </p:blipFill>
        <p:spPr>
          <a:xfrm>
            <a:off x="1824360" y="1501623"/>
            <a:ext cx="7572568" cy="2349370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2C5C7013-44BC-28F5-D6D8-A20C2A3FA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02"/>
          <a:stretch/>
        </p:blipFill>
        <p:spPr>
          <a:xfrm>
            <a:off x="2221939" y="5003930"/>
            <a:ext cx="7572568" cy="905069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22FFE155-52C5-2014-1587-A549F3CF4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0" b="89762"/>
          <a:stretch/>
        </p:blipFill>
        <p:spPr>
          <a:xfrm>
            <a:off x="2221939" y="163334"/>
            <a:ext cx="7572568" cy="86745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07F108F-6315-7E1D-0E73-F707732DE4A9}"/>
              </a:ext>
            </a:extLst>
          </p:cNvPr>
          <p:cNvSpPr txBox="1"/>
          <p:nvPr/>
        </p:nvSpPr>
        <p:spPr>
          <a:xfrm rot="5400000">
            <a:off x="2441052" y="5025935"/>
            <a:ext cx="1931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88523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DA7DEF6-0C25-D88A-FA0B-2BA8E15C1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5" y="1261216"/>
            <a:ext cx="3919829" cy="43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23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206463" y="3013501"/>
            <a:ext cx="377907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Poda alfa-beta</a:t>
            </a:r>
            <a:endParaRPr lang="es-ES" sz="4800">
              <a:cs typeface="Calibri"/>
            </a:endParaRPr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8BA2A61D-86FF-1570-4A48-CE6558AE3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71" y="3036910"/>
            <a:ext cx="786946" cy="784175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27C965D9-E397-849C-D8AC-5903B89EE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483" y="3060323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9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: An example of alpha-beta pruning [1]">
            <a:extLst>
              <a:ext uri="{FF2B5EF4-FFF2-40B4-BE49-F238E27FC236}">
                <a16:creationId xmlns:a16="http://schemas.microsoft.com/office/drawing/2014/main" id="{D9A6AED4-5E38-F563-3BDF-D0864BB4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15798"/>
            <a:ext cx="8839200" cy="438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A100FB1-7BE3-9077-0A38-A572D2DBD713}"/>
              </a:ext>
            </a:extLst>
          </p:cNvPr>
          <p:cNvSpPr txBox="1"/>
          <p:nvPr/>
        </p:nvSpPr>
        <p:spPr>
          <a:xfrm>
            <a:off x="3219455" y="726472"/>
            <a:ext cx="184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Concepto:</a:t>
            </a:r>
            <a:endParaRPr lang="es-ES" sz="2400" b="1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613320-3F30-65B2-7034-71B19B1AE4ED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B59876D-AE3B-90A3-2985-8216F63DC0DD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3AB30EC-7107-5D7F-D3A2-5A1CD730EA53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DFD1CBB5-49E8-E374-6C20-958302FD0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riángulo isósceles 14">
                <a:extLst>
                  <a:ext uri="{FF2B5EF4-FFF2-40B4-BE49-F238E27FC236}">
                    <a16:creationId xmlns:a16="http://schemas.microsoft.com/office/drawing/2014/main" id="{2A4B6551-0B9D-CEBF-15AD-2EB0AFE344E4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478C567-3443-821C-991B-7FBD47B372A9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Poda alfa-beta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2765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277728" y="2845204"/>
            <a:ext cx="36365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Juego en red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7375056F-1827-FA60-DB04-4FAAE2C7F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12" y="2867229"/>
            <a:ext cx="784175" cy="786946"/>
          </a:xfrm>
          <a:prstGeom prst="rect">
            <a:avLst/>
          </a:prstGeom>
        </p:spPr>
      </p:pic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C76FDB02-81D4-F1C5-CED5-EB0D8302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84" y="2889255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BFD5021-8617-E32B-70C0-A0995F6858FF}"/>
              </a:ext>
            </a:extLst>
          </p:cNvPr>
          <p:cNvSpPr txBox="1"/>
          <p:nvPr/>
        </p:nvSpPr>
        <p:spPr>
          <a:xfrm>
            <a:off x="1230351" y="2066693"/>
            <a:ext cx="98335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u="sng">
                <a:ea typeface="+mn-lt"/>
                <a:cs typeface="+mn-lt"/>
              </a:rPr>
              <a:t>Implementación</a:t>
            </a:r>
            <a:r>
              <a:rPr lang="es-ES" b="1">
                <a:ea typeface="+mn-lt"/>
                <a:cs typeface="+mn-lt"/>
              </a:rPr>
              <a:t> del modo red para </a:t>
            </a:r>
            <a:r>
              <a:rPr lang="es-ES" b="1" u="sng" err="1">
                <a:ea typeface="+mn-lt"/>
                <a:cs typeface="+mn-lt"/>
              </a:rPr>
              <a:t>GameTeams</a:t>
            </a:r>
            <a:r>
              <a:rPr lang="es-ES" b="1">
                <a:ea typeface="+mn-lt"/>
                <a:cs typeface="+mn-lt"/>
              </a:rPr>
              <a:t>.</a:t>
            </a:r>
            <a:endParaRPr lang="es-ES" b="1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Creación de diálogos y de código auxiliar para soportar </a:t>
            </a:r>
            <a:r>
              <a:rPr lang="es-ES" u="sng" err="1">
                <a:ea typeface="+mn-lt"/>
                <a:cs typeface="+mn-lt"/>
              </a:rPr>
              <a:t>GameTeams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Implementación de notificaciones</a:t>
            </a:r>
            <a:endParaRPr lang="es-E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Adaptación de los diálogos </a:t>
            </a:r>
            <a:r>
              <a:rPr lang="es-ES" u="sng">
                <a:ea typeface="+mn-lt"/>
                <a:cs typeface="+mn-lt"/>
              </a:rPr>
              <a:t>GUI</a:t>
            </a:r>
            <a:r>
              <a:rPr lang="es-ES">
                <a:ea typeface="+mn-lt"/>
                <a:cs typeface="+mn-lt"/>
              </a:rPr>
              <a:t> de red al nuevo diseño de la interfaz gráfica.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Introducción de </a:t>
            </a:r>
            <a:r>
              <a:rPr lang="es-ES" err="1">
                <a:ea typeface="+mn-lt"/>
                <a:cs typeface="+mn-lt"/>
              </a:rPr>
              <a:t>ServerWorker</a:t>
            </a:r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Simplificación y </a:t>
            </a:r>
            <a:r>
              <a:rPr lang="es-ES" u="sng">
                <a:ea typeface="+mn-lt"/>
                <a:cs typeface="+mn-lt"/>
              </a:rPr>
              <a:t>refactorización</a:t>
            </a:r>
            <a:r>
              <a:rPr lang="es-ES">
                <a:ea typeface="+mn-lt"/>
                <a:cs typeface="+mn-lt"/>
              </a:rPr>
              <a:t> del código de Red.</a:t>
            </a:r>
            <a:endParaRPr lang="es-ES">
              <a:cs typeface="Calibri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077623" y="1144643"/>
            <a:ext cx="4159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/>
              <a:t>Objetivos alcanzados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4299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9A96DC2B-C5A5-3F61-46BB-63D526CA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7812" y="-2414725"/>
            <a:ext cx="6050321" cy="121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672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499192" y="3013501"/>
            <a:ext cx="11936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GUI</a:t>
            </a:r>
            <a:endParaRPr lang="es-ES" sz="4800">
              <a:cs typeface="Calibri"/>
            </a:endParaRPr>
          </a:p>
        </p:txBody>
      </p:sp>
      <p:pic>
        <p:nvPicPr>
          <p:cNvPr id="3" name="Imagen 2" descr="Forma, Círculo&#10;&#10;Descripción generada automáticamente">
            <a:extLst>
              <a:ext uri="{FF2B5EF4-FFF2-40B4-BE49-F238E27FC236}">
                <a16:creationId xmlns:a16="http://schemas.microsoft.com/office/drawing/2014/main" id="{D23DBC87-4BD7-E809-C8D3-4F6BC2BCA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88" y="3035526"/>
            <a:ext cx="784175" cy="786946"/>
          </a:xfrm>
          <a:prstGeom prst="rect">
            <a:avLst/>
          </a:prstGeom>
        </p:spPr>
      </p:pic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88C4E599-1D8E-AD85-4A57-AB4673055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15" y="3035526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69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2430" y="754603"/>
            <a:ext cx="2299732" cy="443205"/>
            <a:chOff x="1635951" y="754603"/>
            <a:chExt cx="170124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5951" y="827097"/>
              <a:ext cx="135438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400" err="1">
                  <a:latin typeface="Consolas" panose="020B0609020204030204" pitchFamily="49" charset="0"/>
                </a:rPr>
                <a:t>RolitComponents</a:t>
              </a:r>
              <a:endParaRPr lang="es-ES" sz="1400">
                <a:latin typeface="Consolas" panose="020B0609020204030204" pitchFamily="49" charset="0"/>
              </a:endParaRPr>
            </a:p>
          </p:txBody>
        </p:sp>
      </p:grp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A358525-6B6D-8FA3-F04A-967CA8B6F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313804"/>
            <a:ext cx="7705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78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DD97E44-7B30-82C5-E5EA-840E5BC0D1DC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0FFAD37-F1B0-459F-040D-2BEB9778C64A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1DA580D-CA64-AEE4-ECC7-89E806623EA5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7AE725CC-C64C-3D53-468A-9844E4ECC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riángulo isósceles 23">
                <a:extLst>
                  <a:ext uri="{FF2B5EF4-FFF2-40B4-BE49-F238E27FC236}">
                    <a16:creationId xmlns:a16="http://schemas.microsoft.com/office/drawing/2014/main" id="{F724A344-42FD-0133-73C8-97304E7C5781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F3A6255-B81B-3F49-A958-77A58454E238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err="1">
                  <a:latin typeface="Consolas" panose="020B0609020204030204" pitchFamily="49" charset="0"/>
                </a:rPr>
                <a:t>createGame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3BD0D627-FEF9-2DFC-093F-9A9E3C002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27" y="0"/>
            <a:ext cx="540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1/7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0/7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9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1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err="1">
                  <a:latin typeface="Consolas" panose="020B0609020204030204" pitchFamily="49" charset="0"/>
                </a:rPr>
                <a:t>createGame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CreateGameDialog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72BFFB16-5145-42A7-5E4D-8208D1205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8" y="1991690"/>
            <a:ext cx="3419475" cy="36385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82AC54-431B-4ABF-9A3D-1409C230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34" y="3429000"/>
            <a:ext cx="6627424" cy="7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71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err="1">
                  <a:latin typeface="Consolas" panose="020B0609020204030204" pitchFamily="49" charset="0"/>
                </a:rPr>
                <a:t>createGame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CreateGameWithPlayersDialog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690F8B4-404D-798D-AAD6-5A55CE9AC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2" y="2466975"/>
            <a:ext cx="3419475" cy="1924050"/>
          </a:xfrm>
          <a:prstGeom prst="rect">
            <a:avLst/>
          </a:prstGeom>
        </p:spPr>
      </p:pic>
      <p:pic>
        <p:nvPicPr>
          <p:cNvPr id="15" name="Imagen 14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D79B106E-FADF-8B6C-71FD-C2031980D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12" y="2665996"/>
            <a:ext cx="7221666" cy="15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338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err="1">
                  <a:latin typeface="Consolas" panose="020B0609020204030204" pitchFamily="49" charset="0"/>
                </a:rPr>
                <a:t>createGame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CreateGameWithPlayersDialog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1CB978E-5760-346E-4B81-7D3B7FAF7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4" y="2544141"/>
            <a:ext cx="7536932" cy="2255809"/>
          </a:xfrm>
          <a:prstGeom prst="rect">
            <a:avLst/>
          </a:prstGeom>
        </p:spPr>
      </p:pic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CF16BDCD-3FB8-A18A-9A27-23367CA07166}"/>
              </a:ext>
            </a:extLst>
          </p:cNvPr>
          <p:cNvCxnSpPr>
            <a:cxnSpLocks/>
            <a:stCxn id="36" idx="0"/>
            <a:endCxn id="12" idx="1"/>
          </p:cNvCxnSpPr>
          <p:nvPr/>
        </p:nvCxnSpPr>
        <p:spPr>
          <a:xfrm rot="5400000" flipH="1" flipV="1">
            <a:off x="2361329" y="2942376"/>
            <a:ext cx="284106" cy="158618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DAE93B-799A-2686-4536-5717E0461715}"/>
              </a:ext>
            </a:extLst>
          </p:cNvPr>
          <p:cNvSpPr/>
          <p:nvPr/>
        </p:nvSpPr>
        <p:spPr>
          <a:xfrm>
            <a:off x="3296473" y="3309307"/>
            <a:ext cx="5847527" cy="56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460A049C-BBD8-106F-FEED-A6F21CD19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9" t="30381" r="37169" b="65029"/>
          <a:stretch/>
        </p:blipFill>
        <p:spPr>
          <a:xfrm>
            <a:off x="483636" y="3877519"/>
            <a:ext cx="2453311" cy="639617"/>
          </a:xfrm>
          <a:prstGeom prst="rect">
            <a:avLst/>
          </a:prstGeom>
        </p:spPr>
      </p:pic>
      <p:pic>
        <p:nvPicPr>
          <p:cNvPr id="41" name="Imagen 40" descr="Diagrama&#10;&#10;Descripción generada automáticamente">
            <a:extLst>
              <a:ext uri="{FF2B5EF4-FFF2-40B4-BE49-F238E27FC236}">
                <a16:creationId xmlns:a16="http://schemas.microsoft.com/office/drawing/2014/main" id="{95F5649E-6B11-9159-ED8B-75F35F6AB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9" t="49195" r="38824" b="46186"/>
          <a:stretch/>
        </p:blipFill>
        <p:spPr>
          <a:xfrm>
            <a:off x="9288238" y="1823844"/>
            <a:ext cx="2092371" cy="636973"/>
          </a:xfrm>
          <a:prstGeom prst="rect">
            <a:avLst/>
          </a:prstGeom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B1B7476A-4514-9E53-5CF9-4EF0A987A4E3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8158773" y="1253350"/>
            <a:ext cx="968185" cy="338311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5149EAD-DBD4-6F31-A442-C0D91CE8A5FA}"/>
              </a:ext>
            </a:extLst>
          </p:cNvPr>
          <p:cNvSpPr/>
          <p:nvPr/>
        </p:nvSpPr>
        <p:spPr>
          <a:xfrm>
            <a:off x="3298400" y="3913119"/>
            <a:ext cx="5847527" cy="729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EE538A84-8856-A14C-9CA1-08B767F3D538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2474255" y="4431429"/>
            <a:ext cx="1033644" cy="107210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Imagen 51" descr="Diagrama&#10;&#10;Descripción generada automáticamente">
            <a:extLst>
              <a:ext uri="{FF2B5EF4-FFF2-40B4-BE49-F238E27FC236}">
                <a16:creationId xmlns:a16="http://schemas.microsoft.com/office/drawing/2014/main" id="{09FB5190-D21F-1837-BF44-7A40774E0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9" t="66795" r="34277" b="28622"/>
          <a:stretch/>
        </p:blipFill>
        <p:spPr>
          <a:xfrm>
            <a:off x="1236411" y="5484304"/>
            <a:ext cx="2437226" cy="647224"/>
          </a:xfrm>
          <a:prstGeom prst="rect">
            <a:avLst/>
          </a:prstGeom>
        </p:spPr>
      </p:pic>
      <p:pic>
        <p:nvPicPr>
          <p:cNvPr id="56" name="Imagen 55" descr="Diagrama&#10;&#10;Descripción generada automáticamente">
            <a:extLst>
              <a:ext uri="{FF2B5EF4-FFF2-40B4-BE49-F238E27FC236}">
                <a16:creationId xmlns:a16="http://schemas.microsoft.com/office/drawing/2014/main" id="{DD1C07B9-32F8-45D6-2682-D10B12C9A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5" t="48029" r="5814" b="47333"/>
          <a:stretch/>
        </p:blipFill>
        <p:spPr>
          <a:xfrm>
            <a:off x="9288238" y="5179650"/>
            <a:ext cx="2437226" cy="609307"/>
          </a:xfrm>
          <a:prstGeom prst="rect">
            <a:avLst/>
          </a:prstGeom>
        </p:spPr>
      </p:pic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B809361D-2099-0E69-32F3-AD53F6AE9B2B}"/>
              </a:ext>
            </a:extLst>
          </p:cNvPr>
          <p:cNvCxnSpPr>
            <a:cxnSpLocks/>
            <a:stCxn id="56" idx="0"/>
          </p:cNvCxnSpPr>
          <p:nvPr/>
        </p:nvCxnSpPr>
        <p:spPr>
          <a:xfrm rot="16200000" flipV="1">
            <a:off x="9349545" y="4022344"/>
            <a:ext cx="949495" cy="136511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024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402AFB27-6D3D-2745-A864-7CDB5DB53341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7AB244D-D8F9-4D55-3C17-CB5E38165403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9BC5CB0-3A3E-4C86-CE4A-7659AEB44DC3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BAE98D4-8834-D1C7-0D42-DC38CB82E9FB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D5C4ECC0-9F13-5483-7778-9509CDC1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riángulo isósceles 17">
                <a:extLst>
                  <a:ext uri="{FF2B5EF4-FFF2-40B4-BE49-F238E27FC236}">
                    <a16:creationId xmlns:a16="http://schemas.microsoft.com/office/drawing/2014/main" id="{5CAC064D-1BD9-AC1E-5182-F086DF767E5E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B09C9A8-0208-B3B9-0E69-73E6F27624CC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err="1">
                  <a:latin typeface="Consolas"/>
                </a:rPr>
                <a:t>update</a:t>
              </a:r>
              <a:endParaRPr lang="es-ES"/>
            </a:p>
          </p:txBody>
        </p:sp>
      </p:grp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D4879E6-673F-A6E9-8664-526396F5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2060412"/>
            <a:ext cx="10220399" cy="37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0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ControlPanel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7D0E62-5DE0-9727-2352-9095B5D6D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1" y="3921702"/>
            <a:ext cx="7138190" cy="8129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310F83-7E7D-D639-18C1-CFCEE3392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66" y="3037277"/>
            <a:ext cx="7110514" cy="7834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104E6A61-2260-9356-4BFB-91523EA3F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5" y="1771567"/>
            <a:ext cx="29527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398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Renderers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9BF8523-C64B-06F7-36AC-B83DA106F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6" y="1900626"/>
            <a:ext cx="4733925" cy="3933825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DF3373-0CD6-A4B2-1E5E-A62885A7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02" y="2096822"/>
            <a:ext cx="1639078" cy="3418078"/>
          </a:xfrm>
          <a:prstGeom prst="rect">
            <a:avLst/>
          </a:prstGeom>
        </p:spPr>
      </p:pic>
      <p:pic>
        <p:nvPicPr>
          <p:cNvPr id="18" name="Imagen 1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BFE64E7-8A13-988C-6BA4-4D0C020DF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59" y="2218374"/>
            <a:ext cx="1745307" cy="31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85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LoadFileDialog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EB94A659-9119-748B-228B-7BDFB9136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32" y="1943017"/>
            <a:ext cx="3276600" cy="3981450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DB7B06-029E-89C5-9E63-B175084E2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15" y="2644253"/>
            <a:ext cx="2789219" cy="25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31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DeleteDialog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F5CC74E-57AD-A358-6906-F3C887670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4" y="2040683"/>
            <a:ext cx="3276600" cy="3467100"/>
          </a:xfrm>
          <a:prstGeom prst="rect">
            <a:avLst/>
          </a:prstGeom>
        </p:spPr>
      </p:pic>
      <p:pic>
        <p:nvPicPr>
          <p:cNvPr id="13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C583847-3379-4723-9AF6-FC7A2D850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08" y="2741066"/>
            <a:ext cx="2384231" cy="20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971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SaveReplayDialog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85B40558-201D-7DA1-87B0-EDBDB22F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67" y="2002071"/>
            <a:ext cx="3530079" cy="3550603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26A6B6D-DFF5-3491-C36F-68E42967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1" y="3164412"/>
            <a:ext cx="3935214" cy="12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6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35554" y="3013501"/>
            <a:ext cx="21208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Replays</a:t>
            </a:r>
            <a:endParaRPr lang="es-ES" sz="4800">
              <a:cs typeface="Calibri"/>
            </a:endParaRPr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6E41E1B0-B09A-DDCE-2F2E-5C64BF0B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0" y="3054948"/>
            <a:ext cx="784175" cy="786946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C495337E-8276-B06E-C063-9E91ED4E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97" y="3048505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1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4931EE1E-4BC3-8AC8-64BC-1B3B9344F5A8}"/>
              </a:ext>
            </a:extLst>
          </p:cNvPr>
          <p:cNvSpPr/>
          <p:nvPr/>
        </p:nvSpPr>
        <p:spPr>
          <a:xfrm>
            <a:off x="4000342" y="494024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8B53F3-E2E8-81EE-B458-675865647CD5}"/>
              </a:ext>
            </a:extLst>
          </p:cNvPr>
          <p:cNvSpPr/>
          <p:nvPr/>
        </p:nvSpPr>
        <p:spPr>
          <a:xfrm>
            <a:off x="4762342" y="560795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93CB33-E0CD-AF40-05F9-EDC7747CA802}"/>
              </a:ext>
            </a:extLst>
          </p:cNvPr>
          <p:cNvSpPr txBox="1"/>
          <p:nvPr/>
        </p:nvSpPr>
        <p:spPr>
          <a:xfrm>
            <a:off x="3862945" y="163546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E8220C-540C-EA6B-33C5-0313E237C1DE}"/>
              </a:ext>
            </a:extLst>
          </p:cNvPr>
          <p:cNvSpPr/>
          <p:nvPr/>
        </p:nvSpPr>
        <p:spPr>
          <a:xfrm>
            <a:off x="1595120" y="1477328"/>
            <a:ext cx="8950959" cy="48021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BECBE1D-1EAB-F2E4-61E5-72981E0AE3B9}"/>
              </a:ext>
            </a:extLst>
          </p:cNvPr>
          <p:cNvSpPr/>
          <p:nvPr/>
        </p:nvSpPr>
        <p:spPr>
          <a:xfrm>
            <a:off x="2166131" y="2391256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FF43B9-D258-4C7C-D2F5-2B05B930EC3D}"/>
              </a:ext>
            </a:extLst>
          </p:cNvPr>
          <p:cNvSpPr txBox="1"/>
          <p:nvPr/>
        </p:nvSpPr>
        <p:spPr>
          <a:xfrm>
            <a:off x="2635829" y="2318330"/>
            <a:ext cx="777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gustaría </a:t>
            </a:r>
            <a:r>
              <a:rPr lang="es-ES">
                <a:latin typeface="CMTI12"/>
              </a:rPr>
              <a:t>jugar al </a:t>
            </a:r>
            <a:r>
              <a:rPr lang="es-ES" err="1">
                <a:latin typeface="CMTI12"/>
              </a:rPr>
              <a:t>Rolit</a:t>
            </a:r>
            <a:r>
              <a:rPr lang="es-ES">
                <a:latin typeface="CMTI12"/>
              </a:rPr>
              <a:t> siguiendo un conjunto mínimo de normas.</a:t>
            </a:r>
            <a:endParaRPr lang="es-ES">
              <a:latin typeface="CMTI12"/>
              <a:cs typeface="Calibri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1F2C9B5-B3DA-B3C8-04F9-8DB9432A7AEA}"/>
              </a:ext>
            </a:extLst>
          </p:cNvPr>
          <p:cNvSpPr/>
          <p:nvPr/>
        </p:nvSpPr>
        <p:spPr>
          <a:xfrm>
            <a:off x="2174114" y="303569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A738D2-049A-66E6-B5CD-8A1DBA99940E}"/>
              </a:ext>
            </a:extLst>
          </p:cNvPr>
          <p:cNvSpPr txBox="1"/>
          <p:nvPr/>
        </p:nvSpPr>
        <p:spPr>
          <a:xfrm>
            <a:off x="2625669" y="2999050"/>
            <a:ext cx="74733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</a:t>
            </a:r>
            <a:r>
              <a:rPr lang="es-ES">
                <a:latin typeface="CMTI12"/>
              </a:rPr>
              <a:t> me gustaría poder guardar y cargar partida.</a:t>
            </a:r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205413-272D-C18A-D34C-C1A2046ED4B0}"/>
              </a:ext>
            </a:extLst>
          </p:cNvPr>
          <p:cNvSpPr/>
          <p:nvPr/>
        </p:nvSpPr>
        <p:spPr>
          <a:xfrm>
            <a:off x="2183185" y="359630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ECFFF0-5265-05F6-A463-1E82D16956B9}"/>
              </a:ext>
            </a:extLst>
          </p:cNvPr>
          <p:cNvSpPr txBox="1"/>
          <p:nvPr/>
        </p:nvSpPr>
        <p:spPr>
          <a:xfrm>
            <a:off x="2625669" y="3558015"/>
            <a:ext cx="7392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</a:t>
            </a:r>
            <a:r>
              <a:rPr lang="es-ES">
                <a:latin typeface="CMTI12"/>
              </a:rPr>
              <a:t>usuario, me gustaría poder mi nombre como </a:t>
            </a:r>
            <a:r>
              <a:rPr lang="es-ES" err="1">
                <a:latin typeface="CMTI12"/>
              </a:rPr>
              <a:t>nickname</a:t>
            </a:r>
            <a:r>
              <a:rPr lang="es-ES">
                <a:latin typeface="CMTI12"/>
              </a:rPr>
              <a:t> durante la partida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91C765F-6841-46E7-0A09-89ED8A6CB0BB}"/>
              </a:ext>
            </a:extLst>
          </p:cNvPr>
          <p:cNvSpPr/>
          <p:nvPr/>
        </p:nvSpPr>
        <p:spPr>
          <a:xfrm>
            <a:off x="6341727" y="561564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CBC339-709D-E764-FA6D-90CADD812F68}"/>
              </a:ext>
            </a:extLst>
          </p:cNvPr>
          <p:cNvSpPr/>
          <p:nvPr/>
        </p:nvSpPr>
        <p:spPr>
          <a:xfrm>
            <a:off x="2173988" y="422728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87E937-5BB9-4950-6FFE-F22955E13E98}"/>
              </a:ext>
            </a:extLst>
          </p:cNvPr>
          <p:cNvSpPr txBox="1"/>
          <p:nvPr/>
        </p:nvSpPr>
        <p:spPr>
          <a:xfrm>
            <a:off x="2625543" y="4190644"/>
            <a:ext cx="73922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</a:t>
            </a:r>
            <a:r>
              <a:rPr lang="es-ES">
                <a:latin typeface="CMTI12"/>
              </a:rPr>
              <a:t>, quiero al final se muestre un ranking de puntos de la partida.</a:t>
            </a:r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B4D73C2-B56C-93DC-D5B8-ADFA2D448B71}"/>
              </a:ext>
            </a:extLst>
          </p:cNvPr>
          <p:cNvSpPr/>
          <p:nvPr/>
        </p:nvSpPr>
        <p:spPr>
          <a:xfrm>
            <a:off x="2201635" y="2440167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70225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402AFB27-6D3D-2745-A864-7CDB5DB53341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7AB244D-D8F9-4D55-3C17-CB5E38165403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9BC5CB0-3A3E-4C86-CE4A-7659AEB44DC3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BAE98D4-8834-D1C7-0D42-DC38CB82E9FB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D5C4ECC0-9F13-5483-7778-9509CDC1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riángulo isósceles 17">
                <a:extLst>
                  <a:ext uri="{FF2B5EF4-FFF2-40B4-BE49-F238E27FC236}">
                    <a16:creationId xmlns:a16="http://schemas.microsoft.com/office/drawing/2014/main" id="{5CAC064D-1BD9-AC1E-5182-F086DF767E5E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B09C9A8-0208-B3B9-0E69-73E6F27624CC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latin typeface="Consolas"/>
                </a:rPr>
                <a:t>replay</a:t>
              </a:r>
              <a:endParaRPr lang="es-ES"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84E8EFFA-B387-05D1-C4B5-9BBB8C6E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34" y="95442"/>
            <a:ext cx="3960210" cy="66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65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402AFB27-6D3D-2745-A864-7CDB5DB53341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7AB244D-D8F9-4D55-3C17-CB5E38165403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9BC5CB0-3A3E-4C86-CE4A-7659AEB44DC3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BAE98D4-8834-D1C7-0D42-DC38CB82E9FB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D5C4ECC0-9F13-5483-7778-9509CDC1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riángulo isósceles 17">
                <a:extLst>
                  <a:ext uri="{FF2B5EF4-FFF2-40B4-BE49-F238E27FC236}">
                    <a16:creationId xmlns:a16="http://schemas.microsoft.com/office/drawing/2014/main" id="{5CAC064D-1BD9-AC1E-5182-F086DF767E5E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B09C9A8-0208-B3B9-0E69-73E6F27624CC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latin typeface="Consolas"/>
                </a:rPr>
                <a:t>replay</a:t>
              </a:r>
              <a:endParaRPr lang="es-ES"/>
            </a:p>
          </p:txBody>
        </p:sp>
      </p:grp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AC061658-71DE-5D6D-28AC-BF8383D4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71" y="1956571"/>
            <a:ext cx="5029511" cy="37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271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365474" y="2994301"/>
            <a:ext cx="14610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Tests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B7796C2F-2CF6-3C05-A1A5-111039BA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12" y="3049926"/>
            <a:ext cx="784175" cy="786946"/>
          </a:xfrm>
          <a:prstGeom prst="rect">
            <a:avLst/>
          </a:prstGeom>
        </p:spPr>
      </p:pic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CA1C405F-0788-31EC-CAAF-011DDDBA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12" y="3024292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53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pic>
        <p:nvPicPr>
          <p:cNvPr id="7" name="Imagen 12">
            <a:extLst>
              <a:ext uri="{FF2B5EF4-FFF2-40B4-BE49-F238E27FC236}">
                <a16:creationId xmlns:a16="http://schemas.microsoft.com/office/drawing/2014/main" id="{AA8DD21D-E72B-CD3B-C868-BFE56AC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74" y="673993"/>
            <a:ext cx="3323070" cy="55100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AEC782B5-9A53-0F22-7177-753659DCABA9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31AE056E-22A2-994A-C7AB-AF893AD2C897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F4C11B33-2528-7048-A2A9-5041D2D7CB65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878B2BA-7614-3CD2-906A-2FED98AB2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riángulo isósceles 26">
                <a:extLst>
                  <a:ext uri="{FF2B5EF4-FFF2-40B4-BE49-F238E27FC236}">
                    <a16:creationId xmlns:a16="http://schemas.microsoft.com/office/drawing/2014/main" id="{BD43380A-6F9D-992A-09AF-63C7170F0F5B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327E0E8-C005-F7BE-4ED6-C61D5DF35AD8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Tests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7400F0D-4302-7152-665D-91F03ECB4AAE}"/>
                  </a:ext>
                </a:extLst>
              </p14:cNvPr>
              <p14:cNvContentPartPr/>
              <p14:nvPr/>
            </p14:nvContentPartPr>
            <p14:xfrm>
              <a:off x="6430320" y="3276360"/>
              <a:ext cx="81288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7400F0D-4302-7152-665D-91F03ECB4A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6320" y="3168360"/>
                <a:ext cx="9205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76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6/7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7/7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33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7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4931EE1E-4BC3-8AC8-64BC-1B3B9344F5A8}"/>
              </a:ext>
            </a:extLst>
          </p:cNvPr>
          <p:cNvSpPr/>
          <p:nvPr/>
        </p:nvSpPr>
        <p:spPr>
          <a:xfrm>
            <a:off x="4048312" y="4409567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8B53F3-E2E8-81EE-B458-675865647CD5}"/>
              </a:ext>
            </a:extLst>
          </p:cNvPr>
          <p:cNvSpPr/>
          <p:nvPr/>
        </p:nvSpPr>
        <p:spPr>
          <a:xfrm>
            <a:off x="4810312" y="5077274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93CB33-E0CD-AF40-05F9-EDC7747CA802}"/>
              </a:ext>
            </a:extLst>
          </p:cNvPr>
          <p:cNvSpPr txBox="1"/>
          <p:nvPr/>
        </p:nvSpPr>
        <p:spPr>
          <a:xfrm>
            <a:off x="3862945" y="2156707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E8220C-540C-EA6B-33C5-0313E237C1DE}"/>
              </a:ext>
            </a:extLst>
          </p:cNvPr>
          <p:cNvSpPr/>
          <p:nvPr/>
        </p:nvSpPr>
        <p:spPr>
          <a:xfrm>
            <a:off x="1595120" y="1998574"/>
            <a:ext cx="8950959" cy="37195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BECBE1D-1EAB-F2E4-61E5-72981E0AE3B9}"/>
              </a:ext>
            </a:extLst>
          </p:cNvPr>
          <p:cNvSpPr/>
          <p:nvPr/>
        </p:nvSpPr>
        <p:spPr>
          <a:xfrm>
            <a:off x="2166131" y="2912501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FF43B9-D258-4C7C-D2F5-2B05B930EC3D}"/>
              </a:ext>
            </a:extLst>
          </p:cNvPr>
          <p:cNvSpPr txBox="1"/>
          <p:nvPr/>
        </p:nvSpPr>
        <p:spPr>
          <a:xfrm>
            <a:off x="2635829" y="2839575"/>
            <a:ext cx="777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Como usuario, me gustaría que hubiese un tutorial para entender bien las normas y excepciones del juego. </a:t>
            </a:r>
            <a:endParaRPr lang="es-ES">
              <a:latin typeface="CMTI12"/>
              <a:cs typeface="Calibri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91C765F-6841-46E7-0A09-89ED8A6CB0BB}"/>
              </a:ext>
            </a:extLst>
          </p:cNvPr>
          <p:cNvSpPr/>
          <p:nvPr/>
        </p:nvSpPr>
        <p:spPr>
          <a:xfrm>
            <a:off x="6389697" y="5084963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CBC339-709D-E764-FA6D-90CADD812F68}"/>
              </a:ext>
            </a:extLst>
          </p:cNvPr>
          <p:cNvSpPr/>
          <p:nvPr/>
        </p:nvSpPr>
        <p:spPr>
          <a:xfrm>
            <a:off x="2173988" y="3661409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B4D73C2-B56C-93DC-D5B8-ADFA2D448B71}"/>
              </a:ext>
            </a:extLst>
          </p:cNvPr>
          <p:cNvSpPr/>
          <p:nvPr/>
        </p:nvSpPr>
        <p:spPr>
          <a:xfrm>
            <a:off x="2213210" y="2970743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6309BC2-6CAB-4E9C-682B-F4BA2C90FE45}"/>
              </a:ext>
            </a:extLst>
          </p:cNvPr>
          <p:cNvSpPr txBox="1"/>
          <p:nvPr/>
        </p:nvSpPr>
        <p:spPr>
          <a:xfrm>
            <a:off x="2635828" y="3531380"/>
            <a:ext cx="7156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Como usuario, quiero que al final se muestre un ranking de puntos de la partida</a:t>
            </a:r>
            <a:endParaRPr lang="es-ES">
              <a:latin typeface="CMTI1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366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15244" y="3013501"/>
            <a:ext cx="21615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Tutorial</a:t>
            </a:r>
            <a:endParaRPr lang="es-ES"/>
          </a:p>
        </p:txBody>
      </p:sp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BE73C04C-EC78-F95F-B86A-D4AB5F084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07" y="3050992"/>
            <a:ext cx="786946" cy="784175"/>
          </a:xfrm>
          <a:prstGeom prst="rect">
            <a:avLst/>
          </a:prstGeom>
        </p:spPr>
      </p:pic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59F881FD-9B40-8CA1-9B1A-C5C1D038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75" y="3050992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1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GUIView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solidFill>
                    <a:srgbClr val="000000"/>
                  </a:solidFill>
                  <a:latin typeface="Consolas"/>
                </a:rPr>
                <a:t>Tutorial / Video</a:t>
              </a:r>
              <a:endParaRPr lang="es-ES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388978A-067C-2989-B354-DCA98B90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8" y="2295525"/>
            <a:ext cx="3000375" cy="2143125"/>
          </a:xfrm>
          <a:prstGeom prst="rect">
            <a:avLst/>
          </a:prstGeom>
        </p:spPr>
      </p:pic>
      <p:pic>
        <p:nvPicPr>
          <p:cNvPr id="3" name="Imagen 6" descr="Texto&#10;&#10;Descripción generada automáticamente">
            <a:extLst>
              <a:ext uri="{FF2B5EF4-FFF2-40B4-BE49-F238E27FC236}">
                <a16:creationId xmlns:a16="http://schemas.microsoft.com/office/drawing/2014/main" id="{1D3ACB71-0A62-999D-40D0-6DC46242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8" y="2028825"/>
            <a:ext cx="19716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982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15244" y="3013501"/>
            <a:ext cx="21615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Ranking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BE73C04C-EC78-F95F-B86A-D4AB5F084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07" y="3050992"/>
            <a:ext cx="786946" cy="784175"/>
          </a:xfrm>
          <a:prstGeom prst="rect">
            <a:avLst/>
          </a:prstGeom>
        </p:spPr>
      </p:pic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59F881FD-9B40-8CA1-9B1A-C5C1D038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75" y="3050992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76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GUIView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800" err="1">
                  <a:solidFill>
                    <a:srgbClr val="000000"/>
                  </a:solidFill>
                  <a:latin typeface="Consolas" panose="020B0609020204030204" pitchFamily="49" charset="0"/>
                </a:rPr>
                <a:t>RankingTableModel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16" name="Imagen 15" descr="Tabla&#10;&#10;Descripción generada automáticamente">
            <a:extLst>
              <a:ext uri="{FF2B5EF4-FFF2-40B4-BE49-F238E27FC236}">
                <a16:creationId xmlns:a16="http://schemas.microsoft.com/office/drawing/2014/main" id="{6222DFFF-23D2-D1B1-DE14-929D7F52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18" y="1636170"/>
            <a:ext cx="3990244" cy="4779870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F77F2C22-B397-1930-1A6E-FBC9DA46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40" y="1636170"/>
            <a:ext cx="3787052" cy="47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5BC591B-FE10-FE20-B8D4-585F8E298862}"/>
              </a:ext>
            </a:extLst>
          </p:cNvPr>
          <p:cNvGrpSpPr/>
          <p:nvPr/>
        </p:nvGrpSpPr>
        <p:grpSpPr>
          <a:xfrm>
            <a:off x="253881" y="655319"/>
            <a:ext cx="5842119" cy="5918201"/>
            <a:chOff x="5634756" y="350519"/>
            <a:chExt cx="5842119" cy="5918201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09E6305-CF67-36CF-D983-9DE8ACB77AE7}"/>
                </a:ext>
              </a:extLst>
            </p:cNvPr>
            <p:cNvSpPr/>
            <p:nvPr/>
          </p:nvSpPr>
          <p:spPr>
            <a:xfrm>
              <a:off x="5634756" y="350519"/>
              <a:ext cx="5842119" cy="591820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D46B1EF-B035-C430-9C69-686EB647ED0A}"/>
                </a:ext>
              </a:extLst>
            </p:cNvPr>
            <p:cNvSpPr txBox="1"/>
            <p:nvPr/>
          </p:nvSpPr>
          <p:spPr>
            <a:xfrm>
              <a:off x="5860668" y="482312"/>
              <a:ext cx="539029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00" b="1" i="0" u="none" strike="noStrike" baseline="0">
                  <a:latin typeface="CMTI12"/>
                </a:rPr>
                <a:t>Como usuario, me gustaría </a:t>
              </a:r>
              <a:r>
                <a:rPr lang="es-ES" sz="2300" b="1">
                  <a:latin typeface="CMTI12"/>
                </a:rPr>
                <a:t>jugar al Rolit siguiendo un conjunto mínimo de normas:</a:t>
              </a:r>
              <a:endParaRPr lang="es-ES" sz="2300" b="1">
                <a:latin typeface="CMTI12"/>
                <a:cs typeface="Calibri"/>
              </a:endParaRPr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0D1C98C8-B283-7155-F556-B016A08BD178}"/>
                </a:ext>
              </a:extLst>
            </p:cNvPr>
            <p:cNvSpPr/>
            <p:nvPr/>
          </p:nvSpPr>
          <p:spPr>
            <a:xfrm>
              <a:off x="5924316" y="1507633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2A45DAC-6527-01D6-B9AC-00FE6C6AA567}"/>
                </a:ext>
              </a:extLst>
            </p:cNvPr>
            <p:cNvSpPr txBox="1"/>
            <p:nvPr/>
          </p:nvSpPr>
          <p:spPr>
            <a:xfrm>
              <a:off x="6198636" y="1441154"/>
              <a:ext cx="132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Tablero 8x8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4E0CAC8-85A4-E2F6-061A-F825D6A8D035}"/>
                </a:ext>
              </a:extLst>
            </p:cNvPr>
            <p:cNvSpPr/>
            <p:nvPr/>
          </p:nvSpPr>
          <p:spPr>
            <a:xfrm>
              <a:off x="5924316" y="1861417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BF9617E-0054-D7C4-F5FC-A1AFCEC35A6E}"/>
                </a:ext>
              </a:extLst>
            </p:cNvPr>
            <p:cNvSpPr txBox="1"/>
            <p:nvPr/>
          </p:nvSpPr>
          <p:spPr>
            <a:xfrm>
              <a:off x="6198636" y="1794938"/>
              <a:ext cx="458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Jugadores: amarillo, rojo, verde y azul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37C406C-C604-3D7B-A59E-A1FE5CD36CD1}"/>
                </a:ext>
              </a:extLst>
            </p:cNvPr>
            <p:cNvSpPr/>
            <p:nvPr/>
          </p:nvSpPr>
          <p:spPr>
            <a:xfrm>
              <a:off x="5924316" y="2191832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6330BD1-E328-E3FE-66C7-14902D7DBDEC}"/>
                </a:ext>
              </a:extLst>
            </p:cNvPr>
            <p:cNvSpPr txBox="1"/>
            <p:nvPr/>
          </p:nvSpPr>
          <p:spPr>
            <a:xfrm>
              <a:off x="6198636" y="2125353"/>
              <a:ext cx="458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 err="1">
                  <a:solidFill>
                    <a:srgbClr val="24292F"/>
                  </a:solidFill>
                  <a:effectLst/>
                  <a:latin typeface="-apple-system"/>
                </a:rPr>
                <a:t>Nickname</a:t>
              </a:r>
              <a:endParaRPr lang="es-ES" b="0" i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B95FFAD-FD45-807B-DA7A-685830D32E98}"/>
                </a:ext>
              </a:extLst>
            </p:cNvPr>
            <p:cNvSpPr/>
            <p:nvPr/>
          </p:nvSpPr>
          <p:spPr>
            <a:xfrm>
              <a:off x="5924316" y="2530162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D9396EC-6713-17D2-CB5A-4707C90124AD}"/>
                </a:ext>
              </a:extLst>
            </p:cNvPr>
            <p:cNvSpPr txBox="1"/>
            <p:nvPr/>
          </p:nvSpPr>
          <p:spPr>
            <a:xfrm>
              <a:off x="6198636" y="2463683"/>
              <a:ext cx="458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Cubos redondos de</a:t>
              </a:r>
              <a:r>
                <a:rPr lang="es-ES">
                  <a:solidFill>
                    <a:srgbClr val="24292F"/>
                  </a:solidFill>
                  <a:latin typeface="-apple-system"/>
                </a:rPr>
                <a:t> colores</a:t>
              </a:r>
              <a:endParaRPr lang="es-ES" b="0" i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FA84EE7-8AD7-51A0-EC68-0F10907D0B58}"/>
                </a:ext>
              </a:extLst>
            </p:cNvPr>
            <p:cNvSpPr/>
            <p:nvPr/>
          </p:nvSpPr>
          <p:spPr>
            <a:xfrm>
              <a:off x="5924316" y="2880277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D0AF9F1-F553-6F76-EF8B-0AC8CA7D0A67}"/>
                </a:ext>
              </a:extLst>
            </p:cNvPr>
            <p:cNvSpPr txBox="1"/>
            <p:nvPr/>
          </p:nvSpPr>
          <p:spPr>
            <a:xfrm>
              <a:off x="6198636" y="2813798"/>
              <a:ext cx="4587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Solo se puede colocar un cubo en una casilla vacía adyacente a una ya ocupada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7268F77C-270E-87CA-35E8-E1F90073B84D}"/>
                </a:ext>
              </a:extLst>
            </p:cNvPr>
            <p:cNvSpPr/>
            <p:nvPr/>
          </p:nvSpPr>
          <p:spPr>
            <a:xfrm>
              <a:off x="5924316" y="3460700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45CC4FD-993A-C2DE-D779-2AC48DCC7630}"/>
                </a:ext>
              </a:extLst>
            </p:cNvPr>
            <p:cNvSpPr txBox="1"/>
            <p:nvPr/>
          </p:nvSpPr>
          <p:spPr>
            <a:xfrm>
              <a:off x="6198636" y="3394221"/>
              <a:ext cx="4587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24292F"/>
                  </a:solidFill>
                  <a:latin typeface="-apple-system"/>
                </a:rPr>
                <a:t>E</a:t>
              </a:r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l primer cubo que se coloca libremente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A7AEF04-C13F-F567-060C-E39CA157FBB2}"/>
                </a:ext>
              </a:extLst>
            </p:cNvPr>
            <p:cNvSpPr/>
            <p:nvPr/>
          </p:nvSpPr>
          <p:spPr>
            <a:xfrm>
              <a:off x="5924316" y="3845247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1CD81B00-FA22-E769-8553-1C12C6CB6FD3}"/>
                </a:ext>
              </a:extLst>
            </p:cNvPr>
            <p:cNvSpPr txBox="1"/>
            <p:nvPr/>
          </p:nvSpPr>
          <p:spPr>
            <a:xfrm>
              <a:off x="6198636" y="3778768"/>
              <a:ext cx="4937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En cada turno un jugador pone un único cubo, cambiando de color los atrapados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C53289C-7303-0A99-FB0C-3F96FC9B7799}"/>
                </a:ext>
              </a:extLst>
            </p:cNvPr>
            <p:cNvSpPr/>
            <p:nvPr/>
          </p:nvSpPr>
          <p:spPr>
            <a:xfrm>
              <a:off x="5924316" y="4437926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8E988EA-CF1B-EE5A-974E-AF6DFC137347}"/>
                </a:ext>
              </a:extLst>
            </p:cNvPr>
            <p:cNvSpPr txBox="1"/>
            <p:nvPr/>
          </p:nvSpPr>
          <p:spPr>
            <a:xfrm>
              <a:off x="6198636" y="4371447"/>
              <a:ext cx="4937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El juego acaba cuando el tablero se llena completamente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D77716DE-6DF4-A2C3-D3BF-84F0D0EF3D1E}"/>
                </a:ext>
              </a:extLst>
            </p:cNvPr>
            <p:cNvSpPr/>
            <p:nvPr/>
          </p:nvSpPr>
          <p:spPr>
            <a:xfrm>
              <a:off x="5924316" y="5041290"/>
              <a:ext cx="186613" cy="19594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CF8D4E94-4FE5-4C7E-DE4C-4894CE7501B2}"/>
                </a:ext>
              </a:extLst>
            </p:cNvPr>
            <p:cNvSpPr txBox="1"/>
            <p:nvPr/>
          </p:nvSpPr>
          <p:spPr>
            <a:xfrm>
              <a:off x="6198636" y="4974811"/>
              <a:ext cx="493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Gana el jugador </a:t>
              </a:r>
              <a:r>
                <a:rPr lang="es-ES">
                  <a:solidFill>
                    <a:srgbClr val="24292F"/>
                  </a:solidFill>
                  <a:latin typeface="-apple-system"/>
                </a:rPr>
                <a:t>con</a:t>
              </a:r>
              <a:r>
                <a:rPr lang="es-ES" b="0" i="0">
                  <a:solidFill>
                    <a:srgbClr val="24292F"/>
                  </a:solidFill>
                  <a:effectLst/>
                  <a:latin typeface="-apple-system"/>
                </a:rPr>
                <a:t> más bolas</a:t>
              </a: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3927D842-104E-2CEF-8F1C-27612430AA78}"/>
                </a:ext>
              </a:extLst>
            </p:cNvPr>
            <p:cNvSpPr/>
            <p:nvPr/>
          </p:nvSpPr>
          <p:spPr>
            <a:xfrm>
              <a:off x="7144138" y="5592914"/>
              <a:ext cx="1282602" cy="4432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BEEF696D-A6B2-12B0-7BC1-6E0FDBEE0351}"/>
                </a:ext>
              </a:extLst>
            </p:cNvPr>
            <p:cNvSpPr/>
            <p:nvPr/>
          </p:nvSpPr>
          <p:spPr>
            <a:xfrm>
              <a:off x="8723523" y="5600603"/>
              <a:ext cx="1282602" cy="4432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Cancel</a:t>
              </a:r>
            </a:p>
          </p:txBody>
        </p:sp>
        <p:pic>
          <p:nvPicPr>
            <p:cNvPr id="44" name="Imagen 43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67584C09-6B6C-1926-3FCE-E729E8A1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316" y="1513174"/>
              <a:ext cx="195943" cy="195943"/>
            </a:xfrm>
            <a:prstGeom prst="rect">
              <a:avLst/>
            </a:prstGeom>
          </p:spPr>
        </p:pic>
        <p:pic>
          <p:nvPicPr>
            <p:cNvPr id="45" name="Imagen 44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FA688EB-FD93-1CB1-F49D-38740AE6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06" y="1863956"/>
              <a:ext cx="195943" cy="195943"/>
            </a:xfrm>
            <a:prstGeom prst="rect">
              <a:avLst/>
            </a:prstGeom>
          </p:spPr>
        </p:pic>
        <p:pic>
          <p:nvPicPr>
            <p:cNvPr id="46" name="Imagen 45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788C8798-540D-951C-C794-696AE6F7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06" y="2197059"/>
              <a:ext cx="195943" cy="195943"/>
            </a:xfrm>
            <a:prstGeom prst="rect">
              <a:avLst/>
            </a:prstGeom>
          </p:spPr>
        </p:pic>
        <p:pic>
          <p:nvPicPr>
            <p:cNvPr id="48" name="Imagen 47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22647F0-715B-1D8C-853D-72C92587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086" y="2879816"/>
              <a:ext cx="195943" cy="195943"/>
            </a:xfrm>
            <a:prstGeom prst="rect">
              <a:avLst/>
            </a:prstGeom>
          </p:spPr>
        </p:pic>
        <p:pic>
          <p:nvPicPr>
            <p:cNvPr id="49" name="Imagen 48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A90D578A-206A-F529-FAE0-C606F76A5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06" y="3464918"/>
              <a:ext cx="195943" cy="195943"/>
            </a:xfrm>
            <a:prstGeom prst="rect">
              <a:avLst/>
            </a:prstGeom>
          </p:spPr>
        </p:pic>
        <p:pic>
          <p:nvPicPr>
            <p:cNvPr id="50" name="Imagen 49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3DC6D51-A900-1A36-BC1A-12671F00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085" y="3853450"/>
              <a:ext cx="195943" cy="195943"/>
            </a:xfrm>
            <a:prstGeom prst="rect">
              <a:avLst/>
            </a:prstGeom>
          </p:spPr>
        </p:pic>
        <p:pic>
          <p:nvPicPr>
            <p:cNvPr id="51" name="Imagen 50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CA21AF12-8C3F-2A83-6198-9A50BA5B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650" y="4442348"/>
              <a:ext cx="195943" cy="195943"/>
            </a:xfrm>
            <a:prstGeom prst="rect">
              <a:avLst/>
            </a:prstGeom>
          </p:spPr>
        </p:pic>
        <p:pic>
          <p:nvPicPr>
            <p:cNvPr id="52" name="Imagen 51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573B8D99-3F93-55F8-BD9D-8275CBD21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06" y="5045122"/>
              <a:ext cx="195943" cy="195943"/>
            </a:xfrm>
            <a:prstGeom prst="rect">
              <a:avLst/>
            </a:prstGeom>
          </p:spPr>
        </p:pic>
      </p:grpSp>
      <p:pic>
        <p:nvPicPr>
          <p:cNvPr id="72" name="Imagen 71" descr="Diagrama&#10;&#10;Descripción generada automáticamente">
            <a:extLst>
              <a:ext uri="{FF2B5EF4-FFF2-40B4-BE49-F238E27FC236}">
                <a16:creationId xmlns:a16="http://schemas.microsoft.com/office/drawing/2014/main" id="{05A5B751-F64E-F0C8-A75D-F695950A5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52" y="244806"/>
            <a:ext cx="4719512" cy="64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17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800" err="1">
                  <a:solidFill>
                    <a:srgbClr val="000000"/>
                  </a:solidFill>
                  <a:latin typeface="Consolas" panose="020B0609020204030204" pitchFamily="49" charset="0"/>
                </a:rPr>
                <a:t>RankingPanel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B290E15-601A-5BC2-216C-239D0A1D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91" y="1558055"/>
            <a:ext cx="3990244" cy="4857985"/>
          </a:xfrm>
          <a:prstGeom prst="rect">
            <a:avLst/>
          </a:prstGeom>
        </p:spPr>
      </p:pic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A1291C-86C6-FF41-F27E-E2712AEBB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52" y="1739147"/>
            <a:ext cx="52101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378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9780D5B3-0315-15AB-621F-19D5A67F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48" y="1944804"/>
            <a:ext cx="7657504" cy="27588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EA1FF10-7746-7280-B393-ED4A2B04E2B7}"/>
              </a:ext>
            </a:extLst>
          </p:cNvPr>
          <p:cNvSpPr txBox="1"/>
          <p:nvPr/>
        </p:nvSpPr>
        <p:spPr>
          <a:xfrm>
            <a:off x="7122475" y="3842903"/>
            <a:ext cx="268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Powered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err="1"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 PMC</a:t>
            </a:r>
          </a:p>
        </p:txBody>
      </p:sp>
      <p:pic>
        <p:nvPicPr>
          <p:cNvPr id="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0151F20-09AB-1BCD-F5E7-42E65888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361CC8C-66B1-B0A2-796F-46F8E03A9AEA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9DF2989-DEEF-A3A3-E197-800DEC3F7B1D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D9BB938-2DF3-B33B-3847-0B518B3AD60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948870F6-263F-276B-9A2C-2315D3263AC3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15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view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>
                  <a:solidFill>
                    <a:srgbClr val="000000"/>
                  </a:solidFill>
                  <a:latin typeface="Consolas" panose="020B0609020204030204" pitchFamily="49" charset="0"/>
                </a:rPr>
                <a:t>GamePrinter</a:t>
              </a:r>
              <a:endParaRPr lang="es-ES" sz="2000" b="1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C6DA4111-2242-E5B4-E28E-8C94D43E4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64" b="56869"/>
          <a:stretch/>
        </p:blipFill>
        <p:spPr>
          <a:xfrm>
            <a:off x="2210578" y="2412584"/>
            <a:ext cx="2334449" cy="2416090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D4EE49AE-2732-75CE-BFD5-387474940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78" y="1599268"/>
            <a:ext cx="2630786" cy="47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7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Rolit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>
                  <a:solidFill>
                    <a:srgbClr val="000000"/>
                  </a:solidFill>
                  <a:latin typeface="Consolas" panose="020B0609020204030204" pitchFamily="49" charset="0"/>
                </a:rPr>
                <a:t>Rolit</a:t>
              </a:r>
              <a:endParaRPr lang="es-ES" sz="2000" b="1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7905AA28-6212-3FF7-409C-70CD4F8BC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3" y="1496377"/>
            <a:ext cx="6120593" cy="49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Rolit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>
                  <a:solidFill>
                    <a:srgbClr val="000000"/>
                  </a:solidFill>
                  <a:latin typeface="Consolas" panose="020B0609020204030204" pitchFamily="49" charset="0"/>
                </a:rPr>
                <a:t>Controller</a:t>
              </a:r>
              <a:endParaRPr lang="es-ES" sz="2000" b="1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7342A11-2448-DD53-F55C-91CF1CC3E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91" y="1717761"/>
            <a:ext cx="4464217" cy="45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logic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500">
                  <a:latin typeface="Consolas" panose="020B0609020204030204" pitchFamily="49" charset="0"/>
                </a:rPr>
                <a:t>Game</a:t>
              </a:r>
              <a:endParaRPr lang="es-ES" sz="1500" b="1">
                <a:latin typeface="Consolas" panose="020B0609020204030204" pitchFamily="49" charset="0"/>
              </a:endParaRPr>
            </a:p>
          </p:txBody>
        </p:sp>
      </p:grpSp>
      <p:pic>
        <p:nvPicPr>
          <p:cNvPr id="20" name="Imagen 19" descr="Diagrama, Esquemático&#10;&#10;Descripción generada automáticamente">
            <a:extLst>
              <a:ext uri="{FF2B5EF4-FFF2-40B4-BE49-F238E27FC236}">
                <a16:creationId xmlns:a16="http://schemas.microsoft.com/office/drawing/2014/main" id="{68DFE0B6-43E1-38AD-23EB-251DA479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655" y="589968"/>
            <a:ext cx="2747843" cy="5678064"/>
          </a:xfrm>
          <a:prstGeom prst="rect">
            <a:avLst/>
          </a:prstGeom>
        </p:spPr>
      </p:pic>
      <p:pic>
        <p:nvPicPr>
          <p:cNvPr id="25" name="Imagen 24" descr="Diagrama, Esquemático&#10;&#10;Descripción generada automáticamente">
            <a:extLst>
              <a:ext uri="{FF2B5EF4-FFF2-40B4-BE49-F238E27FC236}">
                <a16:creationId xmlns:a16="http://schemas.microsoft.com/office/drawing/2014/main" id="{ACC11B3E-9898-4F75-6FCB-96EB37558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85" y="1872915"/>
            <a:ext cx="3187103" cy="38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Rolit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500" err="1">
                  <a:latin typeface="Consolas" panose="020B0609020204030204" pitchFamily="49" charset="0"/>
                </a:rPr>
                <a:t>SaveLoadManager</a:t>
              </a:r>
              <a:endParaRPr lang="es-ES" sz="1500" b="1">
                <a:latin typeface="Consolas" panose="020B0609020204030204" pitchFamily="49" charset="0"/>
              </a:endParaRPr>
            </a:p>
          </p:txBody>
        </p:sp>
      </p:grp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1AFA526D-6315-5BFC-2127-8B81D28B1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6" y="365112"/>
            <a:ext cx="2741398" cy="2077955"/>
          </a:xfrm>
          <a:prstGeom prst="rect">
            <a:avLst/>
          </a:prstGeom>
        </p:spPr>
      </p:pic>
      <p:pic>
        <p:nvPicPr>
          <p:cNvPr id="23" name="Imagen 2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982E177-4E68-4C2B-E098-6AE7FD46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2769397"/>
            <a:ext cx="4934706" cy="3485550"/>
          </a:xfrm>
          <a:prstGeom prst="rect">
            <a:avLst/>
          </a:prstGeom>
        </p:spPr>
      </p:pic>
      <p:pic>
        <p:nvPicPr>
          <p:cNvPr id="24" name="Imagen 23" descr="Diagrama&#10;&#10;Descripción generada automáticamente">
            <a:extLst>
              <a:ext uri="{FF2B5EF4-FFF2-40B4-BE49-F238E27FC236}">
                <a16:creationId xmlns:a16="http://schemas.microsoft.com/office/drawing/2014/main" id="{154C6383-D7E4-A16D-4610-4A74CCFCA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6844"/>
            <a:ext cx="5428085" cy="35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1/7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2/7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51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F3352AF-BDB3-8691-8142-ACC20C819D3C}"/>
              </a:ext>
            </a:extLst>
          </p:cNvPr>
          <p:cNvSpPr/>
          <p:nvPr/>
        </p:nvSpPr>
        <p:spPr>
          <a:xfrm>
            <a:off x="1452880" y="2306320"/>
            <a:ext cx="3139440" cy="455168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E3B4ED-57C0-063C-28C3-81D49A35E8D6}"/>
              </a:ext>
            </a:extLst>
          </p:cNvPr>
          <p:cNvSpPr/>
          <p:nvPr/>
        </p:nvSpPr>
        <p:spPr>
          <a:xfrm>
            <a:off x="4592320" y="1690688"/>
            <a:ext cx="3139440" cy="5167312"/>
          </a:xfrm>
          <a:prstGeom prst="rect">
            <a:avLst/>
          </a:prstGeom>
          <a:solidFill>
            <a:srgbClr val="D4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03A97D8-9BB7-8CBE-D5AA-4D639C5540A6}"/>
              </a:ext>
            </a:extLst>
          </p:cNvPr>
          <p:cNvSpPr/>
          <p:nvPr/>
        </p:nvSpPr>
        <p:spPr>
          <a:xfrm>
            <a:off x="7731760" y="2306320"/>
            <a:ext cx="3139440" cy="4551680"/>
          </a:xfrm>
          <a:prstGeom prst="rect">
            <a:avLst/>
          </a:prstGeom>
          <a:solidFill>
            <a:srgbClr val="CD7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ABB8389-9712-CBC3-28F7-9D00061F9BFC}"/>
              </a:ext>
            </a:extLst>
          </p:cNvPr>
          <p:cNvSpPr txBox="1"/>
          <p:nvPr/>
        </p:nvSpPr>
        <p:spPr>
          <a:xfrm>
            <a:off x="4861560" y="1690688"/>
            <a:ext cx="260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Equipo</a:t>
            </a:r>
          </a:p>
          <a:p>
            <a:pPr algn="ctr"/>
            <a:r>
              <a:rPr lang="es-ES" sz="2800" b="1"/>
              <a:t>de desarrollo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F0FD0-72A3-85A6-2E65-479817B056D2}"/>
              </a:ext>
            </a:extLst>
          </p:cNvPr>
          <p:cNvSpPr txBox="1"/>
          <p:nvPr/>
        </p:nvSpPr>
        <p:spPr>
          <a:xfrm>
            <a:off x="1711960" y="2306320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err="1"/>
              <a:t>Product</a:t>
            </a:r>
            <a:r>
              <a:rPr lang="es-ES" sz="2800" b="1"/>
              <a:t> </a:t>
            </a:r>
            <a:r>
              <a:rPr lang="es-ES" sz="2800" b="1" err="1"/>
              <a:t>Owner</a:t>
            </a:r>
            <a:endParaRPr lang="es-ES" sz="2800" b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D90F69-6597-EA1F-30C1-6A50647D74F2}"/>
              </a:ext>
            </a:extLst>
          </p:cNvPr>
          <p:cNvSpPr txBox="1"/>
          <p:nvPr/>
        </p:nvSpPr>
        <p:spPr>
          <a:xfrm>
            <a:off x="7985760" y="2306320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Scrum Master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7DC1876-4C45-E692-BC98-CEDBBFA62B13}"/>
              </a:ext>
            </a:extLst>
          </p:cNvPr>
          <p:cNvSpPr txBox="1"/>
          <p:nvPr/>
        </p:nvSpPr>
        <p:spPr>
          <a:xfrm>
            <a:off x="1881673" y="2830502"/>
            <a:ext cx="232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Virginia Chacón Pérez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3DF1289-E63D-1A24-9FC5-73ED9F1F6904}"/>
              </a:ext>
            </a:extLst>
          </p:cNvPr>
          <p:cNvSpPr txBox="1"/>
          <p:nvPr/>
        </p:nvSpPr>
        <p:spPr>
          <a:xfrm>
            <a:off x="8021320" y="2767756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Leonardo Macías Sánchez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E1BDC2D-2374-5444-6376-962A25B69EC4}"/>
              </a:ext>
            </a:extLst>
          </p:cNvPr>
          <p:cNvSpPr txBox="1"/>
          <p:nvPr/>
        </p:nvSpPr>
        <p:spPr>
          <a:xfrm>
            <a:off x="4741713" y="2644795"/>
            <a:ext cx="28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Juan Diego Barrado Daganzo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55959B7-08FD-9747-4F28-77A485357DC7}"/>
              </a:ext>
            </a:extLst>
          </p:cNvPr>
          <p:cNvSpPr txBox="1"/>
          <p:nvPr/>
        </p:nvSpPr>
        <p:spPr>
          <a:xfrm>
            <a:off x="5037856" y="3038306"/>
            <a:ext cx="225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Virginia Chacón Pérez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404431-A97F-77CD-D17C-DFFB439605D9}"/>
              </a:ext>
            </a:extLst>
          </p:cNvPr>
          <p:cNvSpPr txBox="1"/>
          <p:nvPr/>
        </p:nvSpPr>
        <p:spPr>
          <a:xfrm>
            <a:off x="4733341" y="3413582"/>
            <a:ext cx="29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Sergio Miguel García Jiménez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F00ACFF-6EC0-9584-300B-5C0BC7099833}"/>
              </a:ext>
            </a:extLst>
          </p:cNvPr>
          <p:cNvSpPr txBox="1"/>
          <p:nvPr/>
        </p:nvSpPr>
        <p:spPr>
          <a:xfrm>
            <a:off x="4997319" y="3797766"/>
            <a:ext cx="259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Daniel González Arbelo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2797D9-CF58-8123-9A23-30E182038DF2}"/>
              </a:ext>
            </a:extLst>
          </p:cNvPr>
          <p:cNvSpPr txBox="1"/>
          <p:nvPr/>
        </p:nvSpPr>
        <p:spPr>
          <a:xfrm>
            <a:off x="4881880" y="4157587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Leonardo Macías Sánchez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6A01C14-7E47-A385-A43F-41D761090238}"/>
              </a:ext>
            </a:extLst>
          </p:cNvPr>
          <p:cNvSpPr txBox="1"/>
          <p:nvPr/>
        </p:nvSpPr>
        <p:spPr>
          <a:xfrm>
            <a:off x="4755223" y="4515344"/>
            <a:ext cx="294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María del Mar Ramiro Ortega</a:t>
            </a:r>
          </a:p>
        </p:txBody>
      </p:sp>
    </p:spTree>
    <p:extLst>
      <p:ext uri="{BB962C8B-B14F-4D97-AF65-F5344CB8AC3E}">
        <p14:creationId xmlns:p14="http://schemas.microsoft.com/office/powerpoint/2010/main" val="149315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/>
      <p:bldP spid="18" grpId="0"/>
      <p:bldP spid="20" grpId="0"/>
      <p:bldP spid="22" grpId="0"/>
      <p:bldP spid="28" grpId="0"/>
      <p:bldP spid="29" grpId="0"/>
      <p:bldP spid="30" grpId="0"/>
      <p:bldP spid="31" grpId="0"/>
      <p:bldP spid="32" grpId="0"/>
      <p:bldP spid="33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2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4000342" y="494024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762342" y="560795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862945" y="163546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1595120" y="1477328"/>
            <a:ext cx="8950959" cy="48021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2184274" y="235497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2635829" y="2318330"/>
            <a:ext cx="777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gustaría que el </a:t>
            </a:r>
            <a:r>
              <a:rPr lang="es-ES">
                <a:latin typeface="CMTI12"/>
              </a:rPr>
              <a:t>número</a:t>
            </a:r>
            <a:r>
              <a:rPr lang="es-ES" sz="1800" b="0" i="0" u="none" strike="noStrike" baseline="0">
                <a:latin typeface="CMTI12"/>
              </a:rPr>
              <a:t> de jugadores fuese variable </a:t>
            </a:r>
            <a:r>
              <a:rPr lang="es-ES">
                <a:latin typeface="CMTI12"/>
              </a:rPr>
              <a:t>para adaptarse</a:t>
            </a:r>
            <a:r>
              <a:rPr lang="es-ES" sz="1800" b="0" i="0" u="none" strike="noStrike" baseline="0">
                <a:latin typeface="CMTI12"/>
              </a:rPr>
              <a:t> mejor a diferentes grupos de personas.</a:t>
            </a:r>
            <a:endParaRPr lang="es-ES">
              <a:cs typeface="Calibri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BA2A54-832A-9CFF-1DCA-506AF5F80BC2}"/>
              </a:ext>
            </a:extLst>
          </p:cNvPr>
          <p:cNvSpPr/>
          <p:nvPr/>
        </p:nvSpPr>
        <p:spPr>
          <a:xfrm>
            <a:off x="2174114" y="303569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3ECFB7-210D-F75A-5608-9F018A3CE2E9}"/>
              </a:ext>
            </a:extLst>
          </p:cNvPr>
          <p:cNvSpPr txBox="1"/>
          <p:nvPr/>
        </p:nvSpPr>
        <p:spPr>
          <a:xfrm>
            <a:off x="2625669" y="2999050"/>
            <a:ext cx="74733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gustara que se pudiesen personalizar los colores con </a:t>
            </a:r>
            <a:r>
              <a:rPr lang="es-ES">
                <a:latin typeface="CMTI12"/>
              </a:rPr>
              <a:t>los que</a:t>
            </a:r>
            <a:r>
              <a:rPr lang="es-ES" sz="1800" b="0" i="0" u="none" strike="noStrike" baseline="0">
                <a:latin typeface="CMTI12"/>
              </a:rPr>
              <a:t> jugamos cada uno para hacer </a:t>
            </a:r>
            <a:r>
              <a:rPr lang="es-ES">
                <a:latin typeface="CMTI12"/>
              </a:rPr>
              <a:t>más</a:t>
            </a:r>
            <a:r>
              <a:rPr lang="es-ES" sz="1800" b="0" i="0" u="none" strike="noStrike" baseline="0">
                <a:latin typeface="CMTI12"/>
              </a:rPr>
              <a:t> visual el juego.</a:t>
            </a:r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798377-B1CB-15DD-C372-9E2B922637C6}"/>
              </a:ext>
            </a:extLst>
          </p:cNvPr>
          <p:cNvSpPr/>
          <p:nvPr/>
        </p:nvSpPr>
        <p:spPr>
          <a:xfrm>
            <a:off x="2174114" y="369609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F97B5D7-40F2-FE85-CFDD-67DAB6B25B29}"/>
              </a:ext>
            </a:extLst>
          </p:cNvPr>
          <p:cNvSpPr txBox="1"/>
          <p:nvPr/>
        </p:nvSpPr>
        <p:spPr>
          <a:xfrm>
            <a:off x="2625669" y="3694086"/>
            <a:ext cx="73922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</a:t>
            </a:r>
            <a:r>
              <a:rPr lang="es-ES">
                <a:latin typeface="CMTI12"/>
              </a:rPr>
              <a:t>gustaría</a:t>
            </a:r>
            <a:r>
              <a:rPr lang="es-ES" sz="1800" b="0" i="0" u="none" strike="noStrike" baseline="0">
                <a:latin typeface="CMTI12"/>
              </a:rPr>
              <a:t> poder salir del juego en cualquier momento.</a:t>
            </a:r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341727" y="561564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932406A-18A5-8FA3-76BB-56FE640EA84E}"/>
              </a:ext>
            </a:extLst>
          </p:cNvPr>
          <p:cNvSpPr/>
          <p:nvPr/>
        </p:nvSpPr>
        <p:spPr>
          <a:xfrm>
            <a:off x="2173988" y="422728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B9EBD2B-B9AD-3859-55C8-91DE2AB5478B}"/>
              </a:ext>
            </a:extLst>
          </p:cNvPr>
          <p:cNvSpPr txBox="1"/>
          <p:nvPr/>
        </p:nvSpPr>
        <p:spPr>
          <a:xfrm>
            <a:off x="2625543" y="4190644"/>
            <a:ext cx="739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gustara que hubiese distintos tama</a:t>
            </a:r>
            <a:r>
              <a:rPr lang="es-ES">
                <a:latin typeface="CMTI12"/>
              </a:rPr>
              <a:t>ñ</a:t>
            </a:r>
            <a:r>
              <a:rPr lang="es-ES" sz="1800" b="0" i="0" u="none" strike="noStrike" baseline="0">
                <a:latin typeface="CMTI12"/>
              </a:rPr>
              <a:t>os de tablero seleccionables.</a:t>
            </a:r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41721E4-435E-E38D-4B10-B1E1953A27D1}"/>
              </a:ext>
            </a:extLst>
          </p:cNvPr>
          <p:cNvSpPr/>
          <p:nvPr/>
        </p:nvSpPr>
        <p:spPr>
          <a:xfrm>
            <a:off x="2228849" y="2403881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62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623585" y="2992036"/>
            <a:ext cx="367463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Commands</a:t>
            </a:r>
            <a:endParaRPr lang="es-ES" err="1"/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9CFDE1FD-5EC5-0D44-E74B-6BF44EF27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65" y="3015445"/>
            <a:ext cx="786946" cy="784175"/>
          </a:xfrm>
          <a:prstGeom prst="rect">
            <a:avLst/>
          </a:prstGeom>
        </p:spPr>
      </p:pic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081C742D-368C-1F42-EBD5-E5CE03CD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18" y="3038858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0467FEBC-AC15-1DFE-D87E-36690A88532F}"/>
              </a:ext>
            </a:extLst>
          </p:cNvPr>
          <p:cNvSpPr txBox="1"/>
          <p:nvPr/>
        </p:nvSpPr>
        <p:spPr>
          <a:xfrm>
            <a:off x="603161" y="796344"/>
            <a:ext cx="13157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/>
              <a:t>Paquete:</a:t>
            </a:r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id="{DD20E79A-4C23-0749-6981-59EE1E6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71" y="355073"/>
            <a:ext cx="7465452" cy="6308835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920733" y="800973"/>
            <a:ext cx="2669367" cy="457114"/>
            <a:chOff x="1634321" y="754603"/>
            <a:chExt cx="1656266" cy="71786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51098" cy="717865"/>
              <a:chOff x="3919318" y="4239204"/>
              <a:chExt cx="1651098" cy="71786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51098" cy="717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709130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7" y="4491999"/>
                <a:ext cx="126843" cy="21431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31038" cy="6283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commands</a:t>
              </a:r>
              <a:endParaRPr lang="es-ES" sz="2000" b="1" err="1">
                <a:latin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495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364120" y="3013501"/>
            <a:ext cx="146376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Logic</a:t>
            </a:r>
            <a:endParaRPr lang="es-ES" sz="4800">
              <a:cs typeface="Calibri"/>
            </a:endParaRPr>
          </a:p>
        </p:txBody>
      </p:sp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9CB40703-6636-EA86-92B9-FCD075D6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26" y="3036911"/>
            <a:ext cx="786946" cy="784175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3B8A389E-4DC9-E7D2-43F5-9122CF2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28" y="3060323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9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0ED8407-0EA9-DB9A-0551-93FFBA5B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62" y="227917"/>
            <a:ext cx="5742687" cy="63537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7F50A50-91AC-EA47-4DF6-8A53094DA780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EBA79B4-4982-9308-0E33-268FFB9869F8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14222267-CCC4-5EBD-073D-41459197501B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218E6A01-7C12-F0A0-9992-C3294289DB82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83CB2BE3-96DD-5AC7-5297-8BC736031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riángulo isósceles 28">
                <a:extLst>
                  <a:ext uri="{FF2B5EF4-FFF2-40B4-BE49-F238E27FC236}">
                    <a16:creationId xmlns:a16="http://schemas.microsoft.com/office/drawing/2014/main" id="{16B69261-90A4-7513-918A-53B6CA5EFD47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A6DDF1C7-EBBC-4E53-116C-DD79E31DCC2C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logic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94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logic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Saveable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C81E7050-84A5-AD68-F8D4-2C09E66C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71" y="2268991"/>
            <a:ext cx="4385128" cy="20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>
                    <a:latin typeface="Consolas" panose="020B0609020204030204" pitchFamily="49" charset="0"/>
                  </a:rPr>
                  <a:t>control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Controller</a:t>
              </a:r>
              <a:endParaRPr lang="es-ES"/>
            </a:p>
          </p:txBody>
        </p:sp>
      </p:grp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925B73CC-8624-7E77-A0D2-7984CE66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73" y="255134"/>
            <a:ext cx="2159453" cy="63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7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Imagen 6" descr="Diagrama&#10;&#10;Descripción generada automáticamente">
            <a:extLst>
              <a:ext uri="{FF2B5EF4-FFF2-40B4-BE49-F238E27FC236}">
                <a16:creationId xmlns:a16="http://schemas.microsoft.com/office/drawing/2014/main" id="{3A20C59D-DD16-EA49-8285-FC35CB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83" y="600252"/>
            <a:ext cx="5484541" cy="59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64760" y="3013501"/>
            <a:ext cx="20624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Control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D8CB4EBA-1546-792B-172A-0BC739496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97" y="3057552"/>
            <a:ext cx="784175" cy="786946"/>
          </a:xfrm>
          <a:prstGeom prst="rect">
            <a:avLst/>
          </a:prstGeom>
        </p:spPr>
      </p:pic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57F47DD2-63FF-051F-DD55-09AE0E4F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67" y="3057552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control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Rolit</a:t>
              </a:r>
              <a:endParaRPr lang="es-ES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63A11B42-AE93-6DC5-702B-C09CBD7C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86" y="1597990"/>
            <a:ext cx="6861628" cy="472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4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3919318" y="455416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681318" y="522187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805071" y="206218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PRODUCT OWNER TASKS: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2589579" y="1942833"/>
            <a:ext cx="7012842" cy="40050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3655158" y="2895278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4106713" y="2858638"/>
            <a:ext cx="47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Mantener actualizadas las historias de usuario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BA2A54-832A-9CFF-1DCA-506AF5F80BC2}"/>
              </a:ext>
            </a:extLst>
          </p:cNvPr>
          <p:cNvSpPr/>
          <p:nvPr/>
        </p:nvSpPr>
        <p:spPr>
          <a:xfrm>
            <a:off x="3644998" y="3342318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3ECFB7-210D-F75A-5608-9F018A3CE2E9}"/>
              </a:ext>
            </a:extLst>
          </p:cNvPr>
          <p:cNvSpPr txBox="1"/>
          <p:nvPr/>
        </p:nvSpPr>
        <p:spPr>
          <a:xfrm>
            <a:off x="4096553" y="3305678"/>
            <a:ext cx="47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Registro de cambios del </a:t>
            </a:r>
            <a:r>
              <a:rPr lang="es-ES" err="1"/>
              <a:t>Product</a:t>
            </a:r>
            <a:r>
              <a:rPr lang="es-ES"/>
              <a:t> Backlog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798377-B1CB-15DD-C372-9E2B922637C6}"/>
              </a:ext>
            </a:extLst>
          </p:cNvPr>
          <p:cNvSpPr/>
          <p:nvPr/>
        </p:nvSpPr>
        <p:spPr>
          <a:xfrm>
            <a:off x="3644998" y="3809678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F97B5D7-40F2-FE85-CFDD-67DAB6B25B29}"/>
              </a:ext>
            </a:extLst>
          </p:cNvPr>
          <p:cNvSpPr txBox="1"/>
          <p:nvPr/>
        </p:nvSpPr>
        <p:spPr>
          <a:xfrm>
            <a:off x="4096553" y="3773038"/>
            <a:ext cx="47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Informar al equipo de los cambios en las historias de usuario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260703" y="522956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4596130-1DED-EA96-E1F5-B879271F0D8B}"/>
              </a:ext>
            </a:extLst>
          </p:cNvPr>
          <p:cNvSpPr/>
          <p:nvPr/>
        </p:nvSpPr>
        <p:spPr>
          <a:xfrm>
            <a:off x="3696294" y="3396973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602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2/7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3/7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84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3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4000342" y="494024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762342" y="560795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862945" y="163546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1595120" y="1477328"/>
            <a:ext cx="8950959" cy="48021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2184274" y="235497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2635829" y="2214421"/>
            <a:ext cx="777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CMTI12"/>
              </a:rPr>
              <a:t>Como usuario, me gustaría que se pudiera guardar repeticiones de partida para poder revisarlas más tarde.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BA2A54-832A-9CFF-1DCA-506AF5F80BC2}"/>
              </a:ext>
            </a:extLst>
          </p:cNvPr>
          <p:cNvSpPr/>
          <p:nvPr/>
        </p:nvSpPr>
        <p:spPr>
          <a:xfrm>
            <a:off x="2174114" y="303569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3ECFB7-210D-F75A-5608-9F018A3CE2E9}"/>
              </a:ext>
            </a:extLst>
          </p:cNvPr>
          <p:cNvSpPr txBox="1"/>
          <p:nvPr/>
        </p:nvSpPr>
        <p:spPr>
          <a:xfrm>
            <a:off x="2625669" y="2886482"/>
            <a:ext cx="74733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CMTI12"/>
              </a:rPr>
              <a:t>Como usuario, me gustaría que se pudiese jugar a la versión por equipos de </a:t>
            </a:r>
            <a:r>
              <a:rPr lang="es-ES" err="1">
                <a:latin typeface="CMTI12"/>
              </a:rPr>
              <a:t>Rolit</a:t>
            </a:r>
            <a:r>
              <a:rPr lang="es-ES">
                <a:latin typeface="CMTI12"/>
              </a:rPr>
              <a:t>. 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798377-B1CB-15DD-C372-9E2B922637C6}"/>
              </a:ext>
            </a:extLst>
          </p:cNvPr>
          <p:cNvSpPr/>
          <p:nvPr/>
        </p:nvSpPr>
        <p:spPr>
          <a:xfrm>
            <a:off x="2174114" y="3696090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F97B5D7-40F2-FE85-CFDD-67DAB6B25B29}"/>
              </a:ext>
            </a:extLst>
          </p:cNvPr>
          <p:cNvSpPr txBox="1"/>
          <p:nvPr/>
        </p:nvSpPr>
        <p:spPr>
          <a:xfrm>
            <a:off x="2625669" y="3564200"/>
            <a:ext cx="7392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CMTI12"/>
              </a:rPr>
              <a:t>Como usuario, me gustaría que se hubiese distintas formas de tableros seleccionables.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341727" y="561564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41721E4-435E-E38D-4B10-B1E1953A27D1}"/>
              </a:ext>
            </a:extLst>
          </p:cNvPr>
          <p:cNvSpPr/>
          <p:nvPr/>
        </p:nvSpPr>
        <p:spPr>
          <a:xfrm>
            <a:off x="2228849" y="2403881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825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3705875" y="3013501"/>
            <a:ext cx="478025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SaveLoadManager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B684566F-FDDF-6973-6F09-BABCFEC7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9" y="3064987"/>
            <a:ext cx="786946" cy="784175"/>
          </a:xfrm>
          <a:prstGeom prst="rect">
            <a:avLst/>
          </a:prstGeom>
        </p:spPr>
      </p:pic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BED2AF24-2AB4-399D-0317-011443323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69" y="3064987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0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342AB5C-A679-A0F3-A405-7E8DDBFF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3" y="1432297"/>
            <a:ext cx="9817078" cy="219519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E21DF3D-6EF0-07AA-8BBE-857CAC044B08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4793C28-F2C6-3F63-394A-8CBA41ED5FA5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7451E548-C723-64FC-C7CB-33AEF86D120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23B3F10-5894-7DE0-9801-41D97DA0C492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AA793C93-DE75-E253-70CC-33AFEC202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ángulo isósceles 21">
                <a:extLst>
                  <a:ext uri="{FF2B5EF4-FFF2-40B4-BE49-F238E27FC236}">
                    <a16:creationId xmlns:a16="http://schemas.microsoft.com/office/drawing/2014/main" id="{4B6501EE-2896-752D-9B0A-6BD2D2A264B1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CD61FDC-93DD-BAA2-D5CC-B92A28A13BAB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report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8C6B227-DF34-4BCD-B065-055CF87F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" y="3594832"/>
            <a:ext cx="10029577" cy="2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2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control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SaveLoadManager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65D5B22-1FA7-CF73-CE69-CEDC6A79C3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5"/>
          <a:stretch/>
        </p:blipFill>
        <p:spPr>
          <a:xfrm>
            <a:off x="6319520" y="1362327"/>
            <a:ext cx="2173592" cy="5253722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6032C3A7-DE07-4FFA-762B-5F0B633DF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69" y="3380421"/>
            <a:ext cx="1700050" cy="10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21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35554" y="3013501"/>
            <a:ext cx="21208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Replays</a:t>
            </a:r>
            <a:endParaRPr lang="es-ES" sz="4800">
              <a:cs typeface="Calibri"/>
            </a:endParaRPr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6E41E1B0-B09A-DDCE-2F2E-5C64BF0B9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0" y="3054948"/>
            <a:ext cx="784175" cy="786946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C495337E-8276-B06E-C063-9E91ED4E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97" y="3048505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7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replay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State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E30581F-DF01-4524-F75A-C26846045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15" y="2316194"/>
            <a:ext cx="2761570" cy="26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6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replay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Replay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5" name="Imagen 24" descr="Texto&#10;&#10;Descripción generada automáticamente">
            <a:extLst>
              <a:ext uri="{FF2B5EF4-FFF2-40B4-BE49-F238E27FC236}">
                <a16:creationId xmlns:a16="http://schemas.microsoft.com/office/drawing/2014/main" id="{366F1417-A9F3-2470-E0A4-4B2F5BC44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53" y="1581587"/>
            <a:ext cx="2810633" cy="46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6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pic>
        <p:nvPicPr>
          <p:cNvPr id="25" name="Imagen 24" descr="Escala de tiempo&#10;&#10;Descripción generada automáticamente">
            <a:extLst>
              <a:ext uri="{FF2B5EF4-FFF2-40B4-BE49-F238E27FC236}">
                <a16:creationId xmlns:a16="http://schemas.microsoft.com/office/drawing/2014/main" id="{6D257461-18D9-28B5-5C9B-B94E2B0F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46" y="641377"/>
            <a:ext cx="7231399" cy="5730543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replay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871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logic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u="sng" err="1">
                  <a:latin typeface="Consolas" panose="020B0609020204030204" pitchFamily="49" charset="0"/>
                </a:rPr>
                <a:t>Replayable</a:t>
              </a:r>
              <a:endParaRPr lang="es-ES" u="sng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87BF4A0-3968-C0FB-7AC8-82AFA041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23" y="1930400"/>
            <a:ext cx="2393754" cy="3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2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cs typeface="Calibri Light"/>
              </a:rPr>
              <a:t>PRODUCT BACKLOG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4000342" y="455416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762342" y="522187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862945" y="2062182"/>
            <a:ext cx="46267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b="1"/>
              <a:t>ÉPICA 1: como usuario, quiero poder jugar al </a:t>
            </a:r>
            <a:r>
              <a:rPr lang="es-ES" sz="2800" b="1" err="1"/>
              <a:t>Rolit</a:t>
            </a:r>
            <a:r>
              <a:rPr lang="es-ES" sz="2800" b="1"/>
              <a:t>...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2624303" y="1942833"/>
            <a:ext cx="7012842" cy="40050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3840354" y="309919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4291909" y="3051821"/>
            <a:ext cx="47121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/>
            <a:r>
              <a:rPr lang="es-ES"/>
              <a:t>HISTORIA DE USUARIO 1: </a:t>
            </a:r>
            <a:r>
              <a:rPr lang="es-ES">
                <a:ea typeface="+mn-lt"/>
                <a:cs typeface="+mn-lt"/>
              </a:rPr>
              <a:t>…siguiendo un conjunto mínimo de normas</a:t>
            </a:r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BA2A54-832A-9CFF-1DCA-506AF5F80BC2}"/>
              </a:ext>
            </a:extLst>
          </p:cNvPr>
          <p:cNvSpPr/>
          <p:nvPr/>
        </p:nvSpPr>
        <p:spPr>
          <a:xfrm>
            <a:off x="3840926" y="3803811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3ECFB7-210D-F75A-5608-9F018A3CE2E9}"/>
              </a:ext>
            </a:extLst>
          </p:cNvPr>
          <p:cNvSpPr txBox="1"/>
          <p:nvPr/>
        </p:nvSpPr>
        <p:spPr>
          <a:xfrm>
            <a:off x="4292481" y="3799368"/>
            <a:ext cx="47121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HISTORIA DE USUARIO 2: ...</a:t>
            </a:r>
            <a:r>
              <a:rPr lang="es-ES">
                <a:ea typeface="+mn-lt"/>
                <a:cs typeface="+mn-lt"/>
              </a:rPr>
              <a:t>con una interfaz agradable</a:t>
            </a:r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341727" y="522956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74D483-2C88-0F5E-A59F-781088CC747C}"/>
              </a:ext>
            </a:extLst>
          </p:cNvPr>
          <p:cNvSpPr/>
          <p:nvPr/>
        </p:nvSpPr>
        <p:spPr>
          <a:xfrm>
            <a:off x="3885798" y="3156401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0533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replay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CAB43DA-D1CB-DA60-6A67-88CC9265B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7" y="1804837"/>
            <a:ext cx="4108698" cy="3945723"/>
          </a:xfrm>
          <a:prstGeom prst="rect">
            <a:avLst/>
          </a:prstGeom>
        </p:spPr>
      </p:pic>
      <p:pic>
        <p:nvPicPr>
          <p:cNvPr id="17" name="Imagen 16" descr="Escala de tiempo&#10;&#10;Descripción generada automáticamente">
            <a:extLst>
              <a:ext uri="{FF2B5EF4-FFF2-40B4-BE49-F238E27FC236}">
                <a16:creationId xmlns:a16="http://schemas.microsoft.com/office/drawing/2014/main" id="{5952375B-93D7-9C48-0A9C-3C6F34C6C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52" y="703697"/>
            <a:ext cx="6878145" cy="545060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AE33EA-440E-F559-0750-245ADE566B74}"/>
              </a:ext>
            </a:extLst>
          </p:cNvPr>
          <p:cNvSpPr/>
          <p:nvPr/>
        </p:nvSpPr>
        <p:spPr>
          <a:xfrm>
            <a:off x="7384925" y="194235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Originator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60851F1-DCDB-ECE7-D6CC-04CFE90E944E}"/>
              </a:ext>
            </a:extLst>
          </p:cNvPr>
          <p:cNvSpPr/>
          <p:nvPr/>
        </p:nvSpPr>
        <p:spPr>
          <a:xfrm>
            <a:off x="5179330" y="276531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CareTaker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69115F8-3531-9057-CCD6-A43037C97989}"/>
              </a:ext>
            </a:extLst>
          </p:cNvPr>
          <p:cNvSpPr/>
          <p:nvPr/>
        </p:nvSpPr>
        <p:spPr>
          <a:xfrm>
            <a:off x="6479810" y="539675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Memento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85EC6AE-3691-23FA-C49B-1CA53857C280}"/>
              </a:ext>
            </a:extLst>
          </p:cNvPr>
          <p:cNvSpPr/>
          <p:nvPr/>
        </p:nvSpPr>
        <p:spPr>
          <a:xfrm>
            <a:off x="9203565" y="464491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State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16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generar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DFD5BC-0CD2-E350-9024-8FCDBD75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154" y="1460369"/>
            <a:ext cx="5513258" cy="46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5EED7D8-7FCB-3E5E-A2F6-652BF25E0F85}"/>
              </a:ext>
            </a:extLst>
          </p:cNvPr>
          <p:cNvSpPr txBox="1"/>
          <p:nvPr/>
        </p:nvSpPr>
        <p:spPr>
          <a:xfrm>
            <a:off x="956490" y="2543732"/>
            <a:ext cx="9279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0000C0"/>
                </a:solidFill>
                <a:latin typeface="Consolas" panose="020B0609020204030204" pitchFamily="49" charset="0"/>
              </a:rPr>
              <a:t>replay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.addState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err="1">
                <a:solidFill>
                  <a:srgbClr val="6A3E3E"/>
                </a:solidFill>
                <a:latin typeface="Consolas" panose="020B0609020204030204" pitchFamily="49" charset="0"/>
              </a:rPr>
              <a:t>commandName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 Game(</a:t>
            </a:r>
            <a:r>
              <a:rPr lang="en-US" sz="2400" b="1">
                <a:solidFill>
                  <a:srgbClr val="0000C0"/>
                </a:solidFill>
                <a:latin typeface="Consolas" panose="020B0609020204030204" pitchFamily="49" charset="0"/>
              </a:rPr>
              <a:t>game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4E74304-FB29-EC24-6CFD-3236417415BB}"/>
              </a:ext>
            </a:extLst>
          </p:cNvPr>
          <p:cNvSpPr txBox="1"/>
          <p:nvPr/>
        </p:nvSpPr>
        <p:spPr>
          <a:xfrm>
            <a:off x="956491" y="3407334"/>
            <a:ext cx="10212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err="1">
                <a:solidFill>
                  <a:srgbClr val="000000"/>
                </a:solidFill>
                <a:latin typeface="Consolas" panose="020B0609020204030204" pitchFamily="49" charset="0"/>
              </a:rPr>
              <a:t>addState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sz="2400" b="1" err="1">
                <a:solidFill>
                  <a:srgbClr val="6A3E3E"/>
                </a:solidFill>
                <a:latin typeface="Consolas" panose="020B0609020204030204" pitchFamily="49" charset="0"/>
              </a:rPr>
              <a:t>commandName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err="1">
                <a:solidFill>
                  <a:srgbClr val="000000"/>
                </a:solidFill>
                <a:latin typeface="Consolas" panose="020B0609020204030204" pitchFamily="49" charset="0"/>
              </a:rPr>
              <a:t>Replayable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400" err="1">
                <a:solidFill>
                  <a:srgbClr val="0000C0"/>
                </a:solidFill>
                <a:latin typeface="Consolas" panose="020B0609020204030204" pitchFamily="49" charset="0"/>
              </a:rPr>
              <a:t>states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 State(</a:t>
            </a:r>
            <a:r>
              <a:rPr lang="en-US" sz="2400" b="1" err="1">
                <a:solidFill>
                  <a:srgbClr val="6A3E3E"/>
                </a:solidFill>
                <a:latin typeface="Consolas" panose="020B0609020204030204" pitchFamily="49" charset="0"/>
              </a:rPr>
              <a:t>commandName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s-E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59BDDE-367F-F0DD-F34F-8EE852E1D1DA}"/>
              </a:ext>
            </a:extLst>
          </p:cNvPr>
          <p:cNvSpPr txBox="1"/>
          <p:nvPr/>
        </p:nvSpPr>
        <p:spPr>
          <a:xfrm>
            <a:off x="956491" y="2164700"/>
            <a:ext cx="240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/>
              <a:t>Controller</a:t>
            </a:r>
            <a:r>
              <a:rPr lang="es-ES" sz="3200"/>
              <a:t>:</a:t>
            </a:r>
            <a:endParaRPr lang="es-ES" sz="3200" b="1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5CDFC39-E8E1-3266-E1A5-1D67E739B01D}"/>
              </a:ext>
            </a:extLst>
          </p:cNvPr>
          <p:cNvSpPr txBox="1"/>
          <p:nvPr/>
        </p:nvSpPr>
        <p:spPr>
          <a:xfrm>
            <a:off x="956491" y="3039405"/>
            <a:ext cx="240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Replay:</a:t>
            </a:r>
            <a:endParaRPr lang="es-ES" sz="3200" b="1"/>
          </a:p>
        </p:txBody>
      </p:sp>
    </p:spTree>
    <p:extLst>
      <p:ext uri="{BB962C8B-B14F-4D97-AF65-F5344CB8AC3E}">
        <p14:creationId xmlns:p14="http://schemas.microsoft.com/office/powerpoint/2010/main" val="388707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guardar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31E2FA-760D-0DD2-0921-89597DA8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341648"/>
            <a:ext cx="5205412" cy="49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2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consola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364ACD7E-F90B-0209-43C2-F43883DB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85" y="563912"/>
            <a:ext cx="4076707" cy="5926543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694DF95A-DC1A-F697-9D55-FB68BF815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08" y="1432297"/>
            <a:ext cx="2810633" cy="4650321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62955010-A95D-4C6E-8EF8-199E1445812B}"/>
              </a:ext>
            </a:extLst>
          </p:cNvPr>
          <p:cNvSpPr/>
          <p:nvPr/>
        </p:nvSpPr>
        <p:spPr>
          <a:xfrm>
            <a:off x="2044700" y="5088890"/>
            <a:ext cx="1511300" cy="240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02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2775546" y="753914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consola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pic>
        <p:nvPicPr>
          <p:cNvPr id="16" name="Imagen 15" descr="Diagrama, Esquemático&#10;&#10;Descripción generada automáticamente">
            <a:extLst>
              <a:ext uri="{FF2B5EF4-FFF2-40B4-BE49-F238E27FC236}">
                <a16:creationId xmlns:a16="http://schemas.microsoft.com/office/drawing/2014/main" id="{746BD23E-01EB-7338-7B6E-930A62075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80" y="482312"/>
            <a:ext cx="4385240" cy="57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035554" y="3013501"/>
            <a:ext cx="21208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Shape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9462B814-749A-12E1-A2F0-69B0C7032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57" y="3057552"/>
            <a:ext cx="784175" cy="786946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1DAF4AC-3873-3CC4-E087-F2EBDD3E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47" y="3057552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logic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Shape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abla&#10;&#10;Descripción generada automáticamente con confianza media">
            <a:extLst>
              <a:ext uri="{FF2B5EF4-FFF2-40B4-BE49-F238E27FC236}">
                <a16:creationId xmlns:a16="http://schemas.microsoft.com/office/drawing/2014/main" id="{2DDC8E3C-DE7C-E8CA-3562-DA6E5A335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40" y="1501124"/>
            <a:ext cx="2083720" cy="45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20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2479040" y="3013501"/>
            <a:ext cx="723392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Controller</a:t>
            </a:r>
            <a:r>
              <a:rPr lang="es-ES" sz="4800"/>
              <a:t> y </a:t>
            </a:r>
            <a:r>
              <a:rPr lang="es-ES" sz="4800" err="1"/>
              <a:t>GameGenerator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280B2994-BD04-FEE5-D54D-411F10D7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9" y="3057552"/>
            <a:ext cx="784175" cy="786946"/>
          </a:xfrm>
          <a:prstGeom prst="rect">
            <a:avLst/>
          </a:prstGeom>
        </p:spPr>
      </p:pic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3CEB6415-5B35-68A9-7C1E-889F4E3E1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64" y="3057552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2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Imagen 2">
            <a:extLst>
              <a:ext uri="{FF2B5EF4-FFF2-40B4-BE49-F238E27FC236}">
                <a16:creationId xmlns:a16="http://schemas.microsoft.com/office/drawing/2014/main" id="{739BEF54-071D-9456-7251-61EA309F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361950"/>
            <a:ext cx="43243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1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4/7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3/7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6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cs typeface="Calibri Light"/>
              </a:rPr>
              <a:t>PRODUCT BACKLOG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4000342" y="455416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762342" y="522187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047284" y="2094379"/>
            <a:ext cx="610780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b="1"/>
              <a:t>ÉPICA 2: </a:t>
            </a:r>
            <a:r>
              <a:rPr lang="es-ES" sz="2800" b="1">
                <a:ea typeface="+mn-lt"/>
                <a:cs typeface="+mn-lt"/>
              </a:rPr>
              <a:t>como usuario, quiero que </a:t>
            </a:r>
            <a:r>
              <a:rPr lang="es-ES" sz="2800" b="1" err="1">
                <a:ea typeface="+mn-lt"/>
                <a:cs typeface="+mn-lt"/>
              </a:rPr>
              <a:t>Rolit</a:t>
            </a:r>
            <a:r>
              <a:rPr lang="es-ES" sz="2800" b="1">
                <a:ea typeface="+mn-lt"/>
                <a:cs typeface="+mn-lt"/>
              </a:rPr>
              <a:t> introduzca características innovadoras…</a:t>
            </a:r>
            <a:endParaRPr lang="es-ES" sz="2800" b="1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2624303" y="1942833"/>
            <a:ext cx="7012842" cy="40050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3840354" y="309919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4291909" y="3051821"/>
            <a:ext cx="47121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/>
            <a:r>
              <a:rPr lang="es-ES"/>
              <a:t>HISTORIA DE USUARIO 3: </a:t>
            </a:r>
            <a:r>
              <a:rPr lang="es-ES">
                <a:ea typeface="+mn-lt"/>
                <a:cs typeface="+mn-lt"/>
              </a:rPr>
              <a:t>…pensando en las posibilidades que brinda el multijugador</a:t>
            </a:r>
            <a:endParaRPr lang="es-ES">
              <a:cs typeface="Calibri" panose="020F0502020204030204"/>
            </a:endParaRPr>
          </a:p>
          <a:p>
            <a:endParaRPr lang="es-ES">
              <a:cs typeface="Calibri" panose="020F0502020204030204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BA2A54-832A-9CFF-1DCA-506AF5F80BC2}"/>
              </a:ext>
            </a:extLst>
          </p:cNvPr>
          <p:cNvSpPr/>
          <p:nvPr/>
        </p:nvSpPr>
        <p:spPr>
          <a:xfrm>
            <a:off x="3840926" y="3803811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3ECFB7-210D-F75A-5608-9F018A3CE2E9}"/>
              </a:ext>
            </a:extLst>
          </p:cNvPr>
          <p:cNvSpPr txBox="1"/>
          <p:nvPr/>
        </p:nvSpPr>
        <p:spPr>
          <a:xfrm>
            <a:off x="4292481" y="3799368"/>
            <a:ext cx="47121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/>
            <a:r>
              <a:rPr lang="es-ES"/>
              <a:t>HISTORIA DE USUARIO 4:</a:t>
            </a:r>
            <a:r>
              <a:rPr lang="es-ES">
                <a:ea typeface="+mn-lt"/>
                <a:cs typeface="+mn-lt"/>
              </a:rPr>
              <a:t>…siendo intuitivo y cómodo de jugar</a:t>
            </a:r>
          </a:p>
          <a:p>
            <a:endParaRPr lang="es-ES">
              <a:cs typeface="Calibri" panose="020F0502020204030204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341727" y="522956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8E91889-A5B9-E55F-DBF1-E9A3B0B7701D}"/>
              </a:ext>
            </a:extLst>
          </p:cNvPr>
          <p:cNvSpPr/>
          <p:nvPr/>
        </p:nvSpPr>
        <p:spPr>
          <a:xfrm>
            <a:off x="3895129" y="3860761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904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4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D2C9E007-0A60-8CDB-7526-9AA4AA008D17}"/>
              </a:ext>
            </a:extLst>
          </p:cNvPr>
          <p:cNvSpPr/>
          <p:nvPr/>
        </p:nvSpPr>
        <p:spPr>
          <a:xfrm>
            <a:off x="4000342" y="4044501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C565D7-C1EB-EAE5-0299-842A54B66A51}"/>
              </a:ext>
            </a:extLst>
          </p:cNvPr>
          <p:cNvSpPr/>
          <p:nvPr/>
        </p:nvSpPr>
        <p:spPr>
          <a:xfrm>
            <a:off x="4762342" y="4712208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A85B48-9513-E37E-0C65-EB93865CB12E}"/>
              </a:ext>
            </a:extLst>
          </p:cNvPr>
          <p:cNvSpPr txBox="1"/>
          <p:nvPr/>
        </p:nvSpPr>
        <p:spPr>
          <a:xfrm>
            <a:off x="3862945" y="2055336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7363B6C-ADAC-0405-2840-FF71F0BBF580}"/>
              </a:ext>
            </a:extLst>
          </p:cNvPr>
          <p:cNvSpPr/>
          <p:nvPr/>
        </p:nvSpPr>
        <p:spPr>
          <a:xfrm>
            <a:off x="1595120" y="1897202"/>
            <a:ext cx="8950959" cy="34119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98B5DD1-B73B-3938-084D-835E40725DCC}"/>
              </a:ext>
            </a:extLst>
          </p:cNvPr>
          <p:cNvSpPr/>
          <p:nvPr/>
        </p:nvSpPr>
        <p:spPr>
          <a:xfrm>
            <a:off x="2184274" y="277484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4EC94F-449B-109E-6574-5676482351BC}"/>
              </a:ext>
            </a:extLst>
          </p:cNvPr>
          <p:cNvSpPr txBox="1"/>
          <p:nvPr/>
        </p:nvSpPr>
        <p:spPr>
          <a:xfrm>
            <a:off x="2635829" y="2634295"/>
            <a:ext cx="7778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CMTI12"/>
              </a:rPr>
              <a:t>Como usuario, me gustaría que se pudiese jugar a la versión por equipos de </a:t>
            </a:r>
            <a:r>
              <a:rPr lang="es-ES" err="1">
                <a:latin typeface="CMTI12"/>
              </a:rPr>
              <a:t>Rolit</a:t>
            </a:r>
            <a:r>
              <a:rPr lang="es-ES">
                <a:latin typeface="CMTI12"/>
              </a:rPr>
              <a:t>.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13546A-C4C0-6448-4E01-F8798CF577EA}"/>
              </a:ext>
            </a:extLst>
          </p:cNvPr>
          <p:cNvSpPr/>
          <p:nvPr/>
        </p:nvSpPr>
        <p:spPr>
          <a:xfrm>
            <a:off x="2174114" y="345556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30E8221-9A3E-08DE-6C38-6C14D50FAA1D}"/>
              </a:ext>
            </a:extLst>
          </p:cNvPr>
          <p:cNvSpPr txBox="1"/>
          <p:nvPr/>
        </p:nvSpPr>
        <p:spPr>
          <a:xfrm>
            <a:off x="2625669" y="3406142"/>
            <a:ext cx="74733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CMTI12"/>
              </a:rPr>
              <a:t>Como usuario, quiero poder jugar a </a:t>
            </a:r>
            <a:r>
              <a:rPr lang="es-ES" err="1">
                <a:latin typeface="CMTI12"/>
              </a:rPr>
              <a:t>Rolit</a:t>
            </a:r>
            <a:r>
              <a:rPr lang="es-ES">
                <a:latin typeface="CMTI12"/>
              </a:rPr>
              <a:t> con una interfaz agradable.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0939CD-272E-5DB2-9064-BEB05AE7FC40}"/>
              </a:ext>
            </a:extLst>
          </p:cNvPr>
          <p:cNvSpPr/>
          <p:nvPr/>
        </p:nvSpPr>
        <p:spPr>
          <a:xfrm>
            <a:off x="6341727" y="4719897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87F884F-1D45-FB84-08D9-60A495D792C0}"/>
              </a:ext>
            </a:extLst>
          </p:cNvPr>
          <p:cNvSpPr/>
          <p:nvPr/>
        </p:nvSpPr>
        <p:spPr>
          <a:xfrm>
            <a:off x="2228849" y="2823755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0128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896280" y="3013501"/>
            <a:ext cx="23994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Builders</a:t>
            </a:r>
            <a:endParaRPr lang="es-ES" sz="4800">
              <a:cs typeface="Calibri"/>
            </a:endParaRPr>
          </a:p>
        </p:txBody>
      </p:sp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BED5F9EC-A285-D307-32C2-91E7D29C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28" y="3058676"/>
            <a:ext cx="784175" cy="786946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BA74F738-C191-E145-5505-063490D7B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82" y="3059801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94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0467FEBC-AC15-1DFE-D87E-36690A88532F}"/>
              </a:ext>
            </a:extLst>
          </p:cNvPr>
          <p:cNvSpPr txBox="1"/>
          <p:nvPr/>
        </p:nvSpPr>
        <p:spPr>
          <a:xfrm>
            <a:off x="603161" y="796344"/>
            <a:ext cx="13157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/>
              <a:t>Paquete: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920733" y="800973"/>
            <a:ext cx="2669367" cy="457114"/>
            <a:chOff x="1634321" y="754603"/>
            <a:chExt cx="1656266" cy="71786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51098" cy="717865"/>
              <a:chOff x="3919318" y="4239204"/>
              <a:chExt cx="1651098" cy="71786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51098" cy="717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709130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7" y="4491999"/>
                <a:ext cx="126843" cy="21431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31038" cy="6283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Builders</a:t>
              </a:r>
              <a:endParaRPr lang="es-ES" sz="2000" b="1" err="1">
                <a:latin typeface="Consolas"/>
              </a:endParaRPr>
            </a:p>
          </p:txBody>
        </p:sp>
      </p:grpSp>
      <p:pic>
        <p:nvPicPr>
          <p:cNvPr id="2" name="Imagen 11">
            <a:extLst>
              <a:ext uri="{FF2B5EF4-FFF2-40B4-BE49-F238E27FC236}">
                <a16:creationId xmlns:a16="http://schemas.microsoft.com/office/drawing/2014/main" id="{EDE5C2F5-0421-90ED-CD5D-E097F3F0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798285"/>
            <a:ext cx="3721677" cy="5477908"/>
          </a:xfrm>
          <a:prstGeom prst="rect">
            <a:avLst/>
          </a:prstGeom>
        </p:spPr>
      </p:pic>
      <p:pic>
        <p:nvPicPr>
          <p:cNvPr id="12" name="Imagen 12" descr="Diagrama&#10;&#10;Descripción generada automáticamente">
            <a:extLst>
              <a:ext uri="{FF2B5EF4-FFF2-40B4-BE49-F238E27FC236}">
                <a16:creationId xmlns:a16="http://schemas.microsoft.com/office/drawing/2014/main" id="{FFE28A78-FAA8-ADF5-3285-F5FEA7BA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73" y="2292942"/>
            <a:ext cx="3624694" cy="3354502"/>
          </a:xfrm>
          <a:prstGeom prst="rect">
            <a:avLst/>
          </a:prstGeom>
        </p:spPr>
      </p:pic>
      <p:pic>
        <p:nvPicPr>
          <p:cNvPr id="13" name="Imagen 14" descr="Diagrama&#10;&#10;Descripción generada automáticamente">
            <a:extLst>
              <a:ext uri="{FF2B5EF4-FFF2-40B4-BE49-F238E27FC236}">
                <a16:creationId xmlns:a16="http://schemas.microsoft.com/office/drawing/2014/main" id="{4E58FFE4-C10D-A175-C892-7108CD9B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62" y="2577378"/>
            <a:ext cx="25812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86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Builders</a:t>
              </a:r>
              <a:endParaRPr lang="es-ES" sz="2000" b="1" err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GameClassicBuilder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9EC54EB-D6B1-F29A-1847-DFA92D6F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8" y="2376412"/>
            <a:ext cx="11714017" cy="3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9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Imagen 11">
            <a:extLst>
              <a:ext uri="{FF2B5EF4-FFF2-40B4-BE49-F238E27FC236}">
                <a16:creationId xmlns:a16="http://schemas.microsoft.com/office/drawing/2014/main" id="{EDE5C2F5-0421-90ED-CD5D-E097F3F0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87762"/>
            <a:ext cx="4492336" cy="5926611"/>
          </a:xfrm>
          <a:prstGeom prst="rect">
            <a:avLst/>
          </a:prstGeom>
        </p:spPr>
      </p:pic>
      <p:pic>
        <p:nvPicPr>
          <p:cNvPr id="12" name="Imagen 12" descr="Diagrama&#10;&#10;Descripción generada automáticamente">
            <a:extLst>
              <a:ext uri="{FF2B5EF4-FFF2-40B4-BE49-F238E27FC236}">
                <a16:creationId xmlns:a16="http://schemas.microsoft.com/office/drawing/2014/main" id="{FFE28A78-FAA8-ADF5-3285-F5FEA7BA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471" y="2145738"/>
            <a:ext cx="3595169" cy="3917342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98F09251-407B-888E-10C1-791C1BD46EB7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B8D60F14-D99B-546D-7C2D-C5525BE97F74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65695974-78BA-2E98-6AE7-6F5708BEBEEF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40" name="Rectángulo 39">
                  <a:extLst>
                    <a:ext uri="{FF2B5EF4-FFF2-40B4-BE49-F238E27FC236}">
                      <a16:creationId xmlns:a16="http://schemas.microsoft.com/office/drawing/2014/main" id="{CBDC60AA-0AFF-8FC0-FC37-0151AF8B7C19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923346F4-3538-5536-042C-4FE2CF022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riángulo isósceles 41">
                  <a:extLst>
                    <a:ext uri="{FF2B5EF4-FFF2-40B4-BE49-F238E27FC236}">
                      <a16:creationId xmlns:a16="http://schemas.microsoft.com/office/drawing/2014/main" id="{683A0633-402C-8EBB-2F3D-49E18ECE977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05A10AA-C6B6-76FA-8F38-6C7D83B49FF1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Logic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5EE25AE-9F4F-B28A-B4BE-08279C8D661A}"/>
                </a:ext>
              </a:extLst>
            </p:cNvPr>
            <p:cNvCxnSpPr>
              <a:endCxn id="40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816CFAB-5AF0-0489-6BAF-2EA841A87547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Game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63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310458" y="3056430"/>
            <a:ext cx="1571084" cy="8524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Tests</a:t>
            </a:r>
            <a:endParaRPr lang="es-ES" err="1"/>
          </a:p>
        </p:txBody>
      </p:sp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9CB40703-6636-EA86-92B9-FCD075D6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26" y="3036911"/>
            <a:ext cx="786946" cy="784175"/>
          </a:xfrm>
          <a:prstGeom prst="rect">
            <a:avLst/>
          </a:prstGeom>
        </p:spPr>
      </p:pic>
      <p:pic>
        <p:nvPicPr>
          <p:cNvPr id="15" name="Imagen 14" descr="Forma, Círculo&#10;&#10;Descripción generada automáticamente">
            <a:extLst>
              <a:ext uri="{FF2B5EF4-FFF2-40B4-BE49-F238E27FC236}">
                <a16:creationId xmlns:a16="http://schemas.microsoft.com/office/drawing/2014/main" id="{3B8A389E-4DC9-E7D2-43F5-9122CF2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28" y="3060323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5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24046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pic>
        <p:nvPicPr>
          <p:cNvPr id="7" name="Imagen 12">
            <a:extLst>
              <a:ext uri="{FF2B5EF4-FFF2-40B4-BE49-F238E27FC236}">
                <a16:creationId xmlns:a16="http://schemas.microsoft.com/office/drawing/2014/main" id="{AA8DD21D-E72B-CD3B-C868-BFE56AC2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74" y="673993"/>
            <a:ext cx="3323070" cy="55100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AEC782B5-9A53-0F22-7177-753659DCABA9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31AE056E-22A2-994A-C7AB-AF893AD2C897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F4C11B33-2528-7048-A2A9-5041D2D7CB65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878B2BA-7614-3CD2-906A-2FED98AB2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riángulo isósceles 26">
                <a:extLst>
                  <a:ext uri="{FF2B5EF4-FFF2-40B4-BE49-F238E27FC236}">
                    <a16:creationId xmlns:a16="http://schemas.microsoft.com/office/drawing/2014/main" id="{BD43380A-6F9D-992A-09AF-63C7170F0F5B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327E0E8-C005-F7BE-4ED6-C61D5DF35AD8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Tests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460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521502" y="3013501"/>
            <a:ext cx="11489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GUI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478DA367-46EF-E24D-C0AC-0360279D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20" y="3057965"/>
            <a:ext cx="786946" cy="784175"/>
          </a:xfrm>
          <a:prstGeom prst="rect">
            <a:avLst/>
          </a:prstGeom>
        </p:spPr>
      </p:pic>
      <p:pic>
        <p:nvPicPr>
          <p:cNvPr id="16" name="Imagen 15" descr="Forma, Círculo&#10;&#10;Descripción generada automáticamente">
            <a:extLst>
              <a:ext uri="{FF2B5EF4-FFF2-40B4-BE49-F238E27FC236}">
                <a16:creationId xmlns:a16="http://schemas.microsoft.com/office/drawing/2014/main" id="{7F2DC729-71BE-14C1-57A4-20AC698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46" y="3057965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36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RolitObserver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EB2CA816-0236-E975-E416-5E89351DC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87" y="2356022"/>
            <a:ext cx="4221025" cy="29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22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GUIView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MainWindow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D9DF82F5-2B93-AC5B-5BB3-E976CB0BA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49" y="920075"/>
            <a:ext cx="2695575" cy="49434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AEFA1E8-B6C2-4D0F-CF1A-11A1C2F2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145" y="2919412"/>
            <a:ext cx="58388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6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1CDDAF2-CB7C-E4AB-4670-9AF771E1A1D2}"/>
              </a:ext>
            </a:extLst>
          </p:cNvPr>
          <p:cNvSpPr txBox="1"/>
          <p:nvPr/>
        </p:nvSpPr>
        <p:spPr>
          <a:xfrm>
            <a:off x="473476" y="3370887"/>
            <a:ext cx="368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err="1"/>
              <a:t>Turn</a:t>
            </a:r>
            <a:r>
              <a:rPr lang="es-ES" sz="2400"/>
              <a:t> </a:t>
            </a:r>
            <a:r>
              <a:rPr lang="es-ES" sz="2400" err="1"/>
              <a:t>for</a:t>
            </a:r>
            <a:r>
              <a:rPr lang="es-ES" sz="2400"/>
              <a:t> </a:t>
            </a:r>
            <a:r>
              <a:rPr lang="es-ES" sz="2400" b="1"/>
              <a:t>SCRUM MASTER</a:t>
            </a:r>
          </a:p>
        </p:txBody>
      </p:sp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3230CC80-18D7-10B9-EE1F-6BD4C5B2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3056282"/>
            <a:ext cx="1033554" cy="1029915"/>
          </a:xfrm>
          <a:prstGeom prst="rect">
            <a:avLst/>
          </a:prstGeom>
        </p:spPr>
      </p:pic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D57CE787-F7D7-9E8D-3BB6-3890ECAEEBF4}"/>
              </a:ext>
            </a:extLst>
          </p:cNvPr>
          <p:cNvGraphicFramePr>
            <a:graphicFrameLocks noGrp="1"/>
          </p:cNvGraphicFramePr>
          <p:nvPr/>
        </p:nvGraphicFramePr>
        <p:xfrm>
          <a:off x="5049520" y="3221646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611644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671418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03576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394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es-E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Daily</a:t>
                      </a:r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 Scrum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Sprint </a:t>
                      </a:r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Planning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Obstacles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39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0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172 -0.00417 L -0.0005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12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961 0.00023 L 6.25E-7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469826" cy="1180556"/>
            <a:chOff x="363115" y="741806"/>
            <a:chExt cx="1842971" cy="118055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GUIView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CreateGameDialog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9A5E814E-184A-3B63-629A-C5FFF27E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76" y="2562225"/>
            <a:ext cx="5019675" cy="173355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71F5A9DB-4E8E-362A-8BBB-F35E355E8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98" y="112980"/>
            <a:ext cx="2469827" cy="64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29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256260" cy="1180556"/>
            <a:chOff x="363115" y="741806"/>
            <a:chExt cx="1842971" cy="118055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GUIView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LoadGameDialog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976BD8D7-E3F4-0FE7-68AD-B61A1647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850" y="2424111"/>
            <a:ext cx="2809875" cy="2009775"/>
          </a:xfrm>
          <a:prstGeom prst="rect">
            <a:avLst/>
          </a:prstGeom>
        </p:spPr>
      </p:pic>
      <p:pic>
        <p:nvPicPr>
          <p:cNvPr id="17" name="Imagen 16" descr="Tabla&#10;&#10;Descripción generada automáticamente con confianza media">
            <a:extLst>
              <a:ext uri="{FF2B5EF4-FFF2-40B4-BE49-F238E27FC236}">
                <a16:creationId xmlns:a16="http://schemas.microsoft.com/office/drawing/2014/main" id="{8058F48C-D751-AA6B-F0BC-6EF4597ED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10" y="1598148"/>
            <a:ext cx="3117882" cy="36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06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561060" cy="1180556"/>
            <a:chOff x="363115" y="741806"/>
            <a:chExt cx="1842971" cy="118055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GUIView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DeleteGameDialog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A8073969-AA24-57BC-9D8E-9D136D77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33" y="2743200"/>
            <a:ext cx="2457450" cy="1371600"/>
          </a:xfrm>
          <a:prstGeom prst="rect">
            <a:avLst/>
          </a:prstGeom>
        </p:spPr>
      </p:pic>
      <p:pic>
        <p:nvPicPr>
          <p:cNvPr id="25" name="Imagen 24" descr="Tabla&#10;&#10;Descripción generada automáticamente">
            <a:extLst>
              <a:ext uri="{FF2B5EF4-FFF2-40B4-BE49-F238E27FC236}">
                <a16:creationId xmlns:a16="http://schemas.microsoft.com/office/drawing/2014/main" id="{44171B6F-4C77-8CB3-E464-E3113863D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59" y="1724074"/>
            <a:ext cx="3003063" cy="34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8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B432F5F4-6328-B890-BCE3-C92CE895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09" y="342559"/>
            <a:ext cx="5168181" cy="6172882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F8E10419-EFF4-BCB7-E10A-9D65D94586F7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BE6BCF31-70BA-0FF5-FF16-64D8E3E74B3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B769FB71-93E6-AEC3-F373-E418028E6A4D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9595D8CE-1DB6-FC0F-CA62-43EBC124805E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Conector recto 30">
                  <a:extLst>
                    <a:ext uri="{FF2B5EF4-FFF2-40B4-BE49-F238E27FC236}">
                      <a16:creationId xmlns:a16="http://schemas.microsoft.com/office/drawing/2014/main" id="{D3CEC924-2BA5-3543-6702-BF22468A0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riángulo isósceles 31">
                  <a:extLst>
                    <a:ext uri="{FF2B5EF4-FFF2-40B4-BE49-F238E27FC236}">
                      <a16:creationId xmlns:a16="http://schemas.microsoft.com/office/drawing/2014/main" id="{86F0B7F9-236E-C0AC-C839-9533F62B5D57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BAA3738-65F1-B9C9-28E6-6709C4A6C082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GUIView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C3CDB97B-7052-5561-0936-61BBB00185C0}"/>
                </a:ext>
              </a:extLst>
            </p:cNvPr>
            <p:cNvCxnSpPr>
              <a:endCxn id="30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372DA0A-E8E1-B666-0153-4DC1BFF1B1D4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MainWindow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E469145-5B72-4AFB-A3BD-E852103BE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7" t="3227" r="1743" b="8063"/>
          <a:stretch/>
        </p:blipFill>
        <p:spPr>
          <a:xfrm>
            <a:off x="9319119" y="2871786"/>
            <a:ext cx="2658278" cy="523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742335-4601-F0D6-B24C-E8B5D901A7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0" t="11056" r="2210" b="4479"/>
          <a:stretch/>
        </p:blipFill>
        <p:spPr>
          <a:xfrm>
            <a:off x="8826018" y="342558"/>
            <a:ext cx="2686058" cy="5238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4094CA-C470-D0C7-4041-EBE595124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4" t="14834" r="2604" b="6544"/>
          <a:stretch/>
        </p:blipFill>
        <p:spPr>
          <a:xfrm>
            <a:off x="766774" y="4855369"/>
            <a:ext cx="2676525" cy="51673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A791A28-8D65-F5D5-6A48-6D1B39D688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2" t="11091" r="1992" b="7939"/>
          <a:stretch/>
        </p:blipFill>
        <p:spPr>
          <a:xfrm>
            <a:off x="781969" y="2636041"/>
            <a:ext cx="2676525" cy="516731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5C37ABB-9BD6-1144-DA8E-F1466028B9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8" t="11338" r="3088" b="11197"/>
          <a:stretch/>
        </p:blipFill>
        <p:spPr>
          <a:xfrm>
            <a:off x="9007213" y="4848225"/>
            <a:ext cx="2667000" cy="523875"/>
          </a:xfrm>
          <a:prstGeom prst="rect">
            <a:avLst/>
          </a:prstGeom>
        </p:spPr>
      </p:pic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7EA76FC6-8BBC-832C-72AE-E1860CD35D9E}"/>
              </a:ext>
            </a:extLst>
          </p:cNvPr>
          <p:cNvCxnSpPr>
            <a:stCxn id="3" idx="2"/>
          </p:cNvCxnSpPr>
          <p:nvPr/>
        </p:nvCxnSpPr>
        <p:spPr>
          <a:xfrm rot="5400000">
            <a:off x="9241285" y="2498276"/>
            <a:ext cx="509589" cy="230435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FD36F16F-EDAB-EBCE-F412-CA5EF50665BC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8954819" y="-30233"/>
            <a:ext cx="317563" cy="211089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: curvado 48">
            <a:extLst>
              <a:ext uri="{FF2B5EF4-FFF2-40B4-BE49-F238E27FC236}">
                <a16:creationId xmlns:a16="http://schemas.microsoft.com/office/drawing/2014/main" id="{B575BA37-610A-5CA8-F031-7F1680C89DB1}"/>
              </a:ext>
            </a:extLst>
          </p:cNvPr>
          <p:cNvCxnSpPr>
            <a:stCxn id="36" idx="0"/>
          </p:cNvCxnSpPr>
          <p:nvPr/>
        </p:nvCxnSpPr>
        <p:spPr>
          <a:xfrm rot="16200000" flipV="1">
            <a:off x="8843056" y="3350568"/>
            <a:ext cx="409406" cy="258590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ector: curvado 52">
            <a:extLst>
              <a:ext uri="{FF2B5EF4-FFF2-40B4-BE49-F238E27FC236}">
                <a16:creationId xmlns:a16="http://schemas.microsoft.com/office/drawing/2014/main" id="{1263B4B8-8ED2-461B-B0DD-1FC1B4EEC597}"/>
              </a:ext>
            </a:extLst>
          </p:cNvPr>
          <p:cNvCxnSpPr>
            <a:stCxn id="36" idx="0"/>
          </p:cNvCxnSpPr>
          <p:nvPr/>
        </p:nvCxnSpPr>
        <p:spPr>
          <a:xfrm rot="16200000" flipV="1">
            <a:off x="8866058" y="3373570"/>
            <a:ext cx="666750" cy="228256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15D7D457-BC0C-3BE8-1227-D70AEC050402}"/>
              </a:ext>
            </a:extLst>
          </p:cNvPr>
          <p:cNvCxnSpPr>
            <a:stCxn id="36" idx="2"/>
          </p:cNvCxnSpPr>
          <p:nvPr/>
        </p:nvCxnSpPr>
        <p:spPr>
          <a:xfrm rot="5400000">
            <a:off x="8461244" y="3759331"/>
            <a:ext cx="266700" cy="349223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977BDF6E-16FD-D46E-79E2-E8B1F09CCDC9}"/>
              </a:ext>
            </a:extLst>
          </p:cNvPr>
          <p:cNvCxnSpPr>
            <a:stCxn id="34" idx="0"/>
          </p:cNvCxnSpPr>
          <p:nvPr/>
        </p:nvCxnSpPr>
        <p:spPr>
          <a:xfrm rot="5400000" flipH="1" flipV="1">
            <a:off x="2575219" y="1105986"/>
            <a:ext cx="1075068" cy="198504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ctor: curvado 60">
            <a:extLst>
              <a:ext uri="{FF2B5EF4-FFF2-40B4-BE49-F238E27FC236}">
                <a16:creationId xmlns:a16="http://schemas.microsoft.com/office/drawing/2014/main" id="{FA46E7F6-4169-B30B-D20B-AB8C0BEB5D0B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2867031" y="4610106"/>
            <a:ext cx="800100" cy="23240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86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 b="1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RolitObserver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EB2CA816-0236-E975-E416-5E89351DC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87" y="2356022"/>
            <a:ext cx="4221025" cy="29084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D6AC87C-E870-AE3B-42D6-99FCA95B597D}"/>
              </a:ext>
            </a:extLst>
          </p:cNvPr>
          <p:cNvSpPr/>
          <p:nvPr/>
        </p:nvSpPr>
        <p:spPr>
          <a:xfrm>
            <a:off x="5143500" y="4133850"/>
            <a:ext cx="952500" cy="209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142CA78-045B-1D25-EA2E-DE6CE530DFC4}"/>
              </a:ext>
            </a:extLst>
          </p:cNvPr>
          <p:cNvSpPr/>
          <p:nvPr/>
        </p:nvSpPr>
        <p:spPr>
          <a:xfrm>
            <a:off x="5997575" y="3863975"/>
            <a:ext cx="952500" cy="209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058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4/7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5/7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9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5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0BC519B-6C05-B646-0653-397E7C83032A}"/>
              </a:ext>
            </a:extLst>
          </p:cNvPr>
          <p:cNvSpPr/>
          <p:nvPr/>
        </p:nvSpPr>
        <p:spPr>
          <a:xfrm>
            <a:off x="4000342" y="4554164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7D8FD3-BF33-12F6-43CB-28A3BD56456B}"/>
              </a:ext>
            </a:extLst>
          </p:cNvPr>
          <p:cNvSpPr/>
          <p:nvPr/>
        </p:nvSpPr>
        <p:spPr>
          <a:xfrm>
            <a:off x="4762342" y="5221871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309C0DE-0B8B-5DA1-59F3-75C4E98CD28B}"/>
              </a:ext>
            </a:extLst>
          </p:cNvPr>
          <p:cNvSpPr txBox="1"/>
          <p:nvPr/>
        </p:nvSpPr>
        <p:spPr>
          <a:xfrm>
            <a:off x="3862945" y="206218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3397C0A-C1CC-3B3F-B3F1-E35A42C8C86C}"/>
              </a:ext>
            </a:extLst>
          </p:cNvPr>
          <p:cNvSpPr/>
          <p:nvPr/>
        </p:nvSpPr>
        <p:spPr>
          <a:xfrm>
            <a:off x="2624303" y="1942833"/>
            <a:ext cx="7012842" cy="40050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AE57EA0-7FAE-07F9-8BCF-DDE0835DED61}"/>
              </a:ext>
            </a:extLst>
          </p:cNvPr>
          <p:cNvSpPr/>
          <p:nvPr/>
        </p:nvSpPr>
        <p:spPr>
          <a:xfrm>
            <a:off x="3840354" y="2895278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DDA052D-FFF8-8F61-5557-35E4B52A1DE0}"/>
              </a:ext>
            </a:extLst>
          </p:cNvPr>
          <p:cNvSpPr txBox="1"/>
          <p:nvPr/>
        </p:nvSpPr>
        <p:spPr>
          <a:xfrm>
            <a:off x="4291482" y="2759704"/>
            <a:ext cx="47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Como usuario, me gustaría que se pudiera jugar en red.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798377-B1CB-15DD-C372-9E2B922637C6}"/>
              </a:ext>
            </a:extLst>
          </p:cNvPr>
          <p:cNvSpPr/>
          <p:nvPr/>
        </p:nvSpPr>
        <p:spPr>
          <a:xfrm>
            <a:off x="3868262" y="3724721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F97B5D7-40F2-FE85-CFDD-67DAB6B25B29}"/>
              </a:ext>
            </a:extLst>
          </p:cNvPr>
          <p:cNvSpPr txBox="1"/>
          <p:nvPr/>
        </p:nvSpPr>
        <p:spPr>
          <a:xfrm>
            <a:off x="4291482" y="3480968"/>
            <a:ext cx="47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Como usuario, me gustaría que se pudiera jugar contra una inteligencia artificial, así como que ellas jugaran solas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BFFF039-7984-CA29-7468-CF0CED312CA6}"/>
              </a:ext>
            </a:extLst>
          </p:cNvPr>
          <p:cNvSpPr/>
          <p:nvPr/>
        </p:nvSpPr>
        <p:spPr>
          <a:xfrm>
            <a:off x="6341727" y="5229560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A1319AA-8B49-525D-B3BC-9E129C8B3FC7}"/>
              </a:ext>
            </a:extLst>
          </p:cNvPr>
          <p:cNvSpPr/>
          <p:nvPr/>
        </p:nvSpPr>
        <p:spPr>
          <a:xfrm>
            <a:off x="3885798" y="2942390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563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277728" y="2845204"/>
            <a:ext cx="36365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Juego en red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7375056F-1827-FA60-DB04-4FAAE2C7F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12" y="2867229"/>
            <a:ext cx="784175" cy="786946"/>
          </a:xfrm>
          <a:prstGeom prst="rect">
            <a:avLst/>
          </a:prstGeom>
        </p:spPr>
      </p:pic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C76FDB02-81D4-F1C5-CED5-EB0D8302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84" y="2889255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08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0EE4A45F-4223-8DAD-2C99-A382604E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33" y="448844"/>
            <a:ext cx="5946534" cy="5946534"/>
          </a:xfrm>
          <a:prstGeom prst="rect">
            <a:avLst/>
          </a:prstGeom>
        </p:spPr>
      </p:pic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D9D2572-9569-D4E5-AD6F-7B3B72B1D7CF}"/>
              </a:ext>
            </a:extLst>
          </p:cNvPr>
          <p:cNvSpPr txBox="1"/>
          <p:nvPr/>
        </p:nvSpPr>
        <p:spPr>
          <a:xfrm>
            <a:off x="5350721" y="1181814"/>
            <a:ext cx="15015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/>
              <a:t>Diseño</a:t>
            </a:r>
            <a:endParaRPr lang="es-ES"/>
          </a:p>
        </p:txBody>
      </p:sp>
      <p:pic>
        <p:nvPicPr>
          <p:cNvPr id="2" name="Imagen 3" descr="Diagrama&#10;&#10;Descripción generada automáticamente">
            <a:extLst>
              <a:ext uri="{FF2B5EF4-FFF2-40B4-BE49-F238E27FC236}">
                <a16:creationId xmlns:a16="http://schemas.microsoft.com/office/drawing/2014/main" id="{3B311AC1-9096-2D92-81A5-562979744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90" y="2349378"/>
            <a:ext cx="4750418" cy="20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42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36C9712-22A0-653D-CBB9-7A316CFA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73" y="1575806"/>
            <a:ext cx="8244468" cy="2461168"/>
          </a:xfrm>
          <a:prstGeom prst="rect">
            <a:avLst/>
          </a:prstGeom>
        </p:spPr>
      </p:pic>
      <p:pic>
        <p:nvPicPr>
          <p:cNvPr id="13" name="Imagen 14" descr="Texto&#10;&#10;Descripción generada automáticamente">
            <a:extLst>
              <a:ext uri="{FF2B5EF4-FFF2-40B4-BE49-F238E27FC236}">
                <a16:creationId xmlns:a16="http://schemas.microsoft.com/office/drawing/2014/main" id="{5D7CD53B-55A6-32D4-023E-1C3C1D5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473" y="4281059"/>
            <a:ext cx="8244467" cy="11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1CDDAF2-CB7C-E4AB-4670-9AF771E1A1D2}"/>
              </a:ext>
            </a:extLst>
          </p:cNvPr>
          <p:cNvSpPr txBox="1"/>
          <p:nvPr/>
        </p:nvSpPr>
        <p:spPr>
          <a:xfrm>
            <a:off x="473476" y="3370887"/>
            <a:ext cx="368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err="1"/>
              <a:t>Turn</a:t>
            </a:r>
            <a:r>
              <a:rPr lang="es-ES" sz="2400"/>
              <a:t> </a:t>
            </a:r>
            <a:r>
              <a:rPr lang="es-ES" sz="2400" err="1"/>
              <a:t>for</a:t>
            </a:r>
            <a:r>
              <a:rPr lang="es-ES" sz="2400"/>
              <a:t> </a:t>
            </a:r>
            <a:r>
              <a:rPr lang="es-ES" sz="2400" b="1"/>
              <a:t>SCRUM MASTER</a:t>
            </a:r>
          </a:p>
        </p:txBody>
      </p:sp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3230CC80-18D7-10B9-EE1F-6BD4C5B2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3056282"/>
            <a:ext cx="1033554" cy="1029915"/>
          </a:xfrm>
          <a:prstGeom prst="rect">
            <a:avLst/>
          </a:prstGeom>
        </p:spPr>
      </p:pic>
      <p:graphicFrame>
        <p:nvGraphicFramePr>
          <p:cNvPr id="26" name="Tabla 26">
            <a:extLst>
              <a:ext uri="{FF2B5EF4-FFF2-40B4-BE49-F238E27FC236}">
                <a16:creationId xmlns:a16="http://schemas.microsoft.com/office/drawing/2014/main" id="{3B489D06-58A9-E65B-A31D-8AF621EE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09262"/>
              </p:ext>
            </p:extLst>
          </p:nvPr>
        </p:nvGraphicFramePr>
        <p:xfrm>
          <a:off x="5049520" y="3221646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611644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671418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03576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394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es-E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Daily</a:t>
                      </a:r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 Scrum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Sprint </a:t>
                      </a:r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Planning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Obstacles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39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843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4C83DA3-F792-E9E0-B7EB-B013F378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22" y="414834"/>
            <a:ext cx="7361663" cy="61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4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11" descr="Diagrama, Esquemático&#10;&#10;Descripción generada automáticamente">
            <a:extLst>
              <a:ext uri="{FF2B5EF4-FFF2-40B4-BE49-F238E27FC236}">
                <a16:creationId xmlns:a16="http://schemas.microsoft.com/office/drawing/2014/main" id="{0A1A2451-66CD-D27F-51E0-D1D824E5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9632" y="-357108"/>
            <a:ext cx="6181492" cy="79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/>
                <a:t>online</a:t>
              </a:r>
              <a:endParaRPr lang="es-ES" sz="2000" b="1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ServerView</a:t>
              </a:r>
              <a:endParaRPr lang="es-ES">
                <a:latin typeface="Consolas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6" descr="Tabla&#10;&#10;Descripción generada automáticamente">
            <a:extLst>
              <a:ext uri="{FF2B5EF4-FFF2-40B4-BE49-F238E27FC236}">
                <a16:creationId xmlns:a16="http://schemas.microsoft.com/office/drawing/2014/main" id="{9C78003E-B0C1-042C-501D-81E24CDC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71" y="1672850"/>
            <a:ext cx="4112985" cy="46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77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561060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s-ES" sz="2000">
                    <a:latin typeface="Consolas"/>
                  </a:rPr>
                  <a:t>online</a:t>
                </a:r>
                <a:endParaRPr lang="es-ES"/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Server</a:t>
              </a:r>
              <a:endParaRPr lang="es-ES"/>
            </a:p>
          </p:txBody>
        </p:sp>
      </p:grp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76E84673-FB93-9FD4-ACF1-720260FB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53" y="400957"/>
            <a:ext cx="3833692" cy="611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5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/>
                <a:t>online</a:t>
              </a:r>
              <a:endParaRPr lang="es-ES" sz="2000" b="1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497283" y="751942"/>
            <a:ext cx="4502281" cy="456435"/>
            <a:chOff x="1571573" y="754603"/>
            <a:chExt cx="1765627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571573" y="811639"/>
              <a:ext cx="1709656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600" err="1">
                  <a:latin typeface="Consolas"/>
                </a:rPr>
                <a:t>ServerClient</a:t>
              </a:r>
              <a:r>
                <a:rPr lang="es-ES" sz="1600">
                  <a:latin typeface="Consolas"/>
                </a:rPr>
                <a:t>, </a:t>
              </a:r>
              <a:r>
                <a:rPr lang="es-ES" sz="1600" err="1">
                  <a:latin typeface="Consolas"/>
                </a:rPr>
                <a:t>ServerClientThread</a:t>
              </a:r>
              <a:endParaRPr lang="es-ES" sz="1600">
                <a:latin typeface="Consolas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6" descr="Texto&#10;&#10;Descripción generada automáticamente">
            <a:extLst>
              <a:ext uri="{FF2B5EF4-FFF2-40B4-BE49-F238E27FC236}">
                <a16:creationId xmlns:a16="http://schemas.microsoft.com/office/drawing/2014/main" id="{1C7B6D1E-0EC1-C25D-63BA-1CF07B3A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85" y="1940268"/>
            <a:ext cx="4856842" cy="3603393"/>
          </a:xfrm>
          <a:prstGeom prst="rect">
            <a:avLst/>
          </a:prstGeom>
        </p:spPr>
      </p:pic>
      <p:pic>
        <p:nvPicPr>
          <p:cNvPr id="7" name="Imagen 11" descr="Texto&#10;&#10;Descripción generada automáticamente">
            <a:extLst>
              <a:ext uri="{FF2B5EF4-FFF2-40B4-BE49-F238E27FC236}">
                <a16:creationId xmlns:a16="http://schemas.microsoft.com/office/drawing/2014/main" id="{1F6A6659-F257-665E-7217-AF68F58D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57" y="2494370"/>
            <a:ext cx="4620985" cy="23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0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/>
                <a:t>online</a:t>
              </a:r>
              <a:endParaRPr lang="es-ES" sz="2000" b="1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ServerWaitPlayerThread</a:t>
              </a:r>
              <a:endParaRPr lang="es-ES">
                <a:latin typeface="Consolas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6" descr="Tabla&#10;&#10;Descripción generada automáticamente">
            <a:extLst>
              <a:ext uri="{FF2B5EF4-FFF2-40B4-BE49-F238E27FC236}">
                <a16:creationId xmlns:a16="http://schemas.microsoft.com/office/drawing/2014/main" id="{2FF3A2AF-EFBC-A243-E5BF-48AB3D82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114" y="2521173"/>
            <a:ext cx="5618842" cy="21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1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/>
                <a:t>online</a:t>
              </a:r>
              <a:endParaRPr lang="es-ES" sz="2000" b="1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Client</a:t>
              </a:r>
              <a:endParaRPr lang="es-ES">
                <a:latin typeface="Consolas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2" name="Imagen 6" descr="Texto&#10;&#10;Descripción generada automáticamente">
            <a:extLst>
              <a:ext uri="{FF2B5EF4-FFF2-40B4-BE49-F238E27FC236}">
                <a16:creationId xmlns:a16="http://schemas.microsoft.com/office/drawing/2014/main" id="{45688AEE-169A-2EB3-C8E7-B9154D86C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86" y="1905705"/>
            <a:ext cx="4194628" cy="41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02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/>
                <a:t>online</a:t>
              </a:r>
              <a:endParaRPr lang="es-ES" sz="2000" b="1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ClientController</a:t>
              </a:r>
              <a:endParaRPr lang="es-ES">
                <a:latin typeface="Consolas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6" descr="Tabla&#10;&#10;Descripción generada automáticamente">
            <a:extLst>
              <a:ext uri="{FF2B5EF4-FFF2-40B4-BE49-F238E27FC236}">
                <a16:creationId xmlns:a16="http://schemas.microsoft.com/office/drawing/2014/main" id="{CC446E74-918A-8455-F646-F600D66A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86" y="1622272"/>
            <a:ext cx="4330699" cy="4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3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Imagen 2">
            <a:extLst>
              <a:ext uri="{FF2B5EF4-FFF2-40B4-BE49-F238E27FC236}">
                <a16:creationId xmlns:a16="http://schemas.microsoft.com/office/drawing/2014/main" id="{FABB188C-CBF1-E567-6E34-E1BEF52D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6405" y="-1859599"/>
            <a:ext cx="4203396" cy="12194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B24FEA-4125-55F7-A26C-671ABBCDE405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41930A5-E219-8D09-5C8A-E55D71E2B218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76F072AE-4DC1-D000-66CB-AC589C789274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623DF1DD-9E28-649B-5194-3F464C5842E9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5A46E8E4-B650-D0F1-704B-2BE556E26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riángulo isósceles 33">
                <a:extLst>
                  <a:ext uri="{FF2B5EF4-FFF2-40B4-BE49-F238E27FC236}">
                    <a16:creationId xmlns:a16="http://schemas.microsoft.com/office/drawing/2014/main" id="{909FF63C-B812-AB88-2D42-17CA1046BB39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ED0D59E-8FF0-58E9-2E75-D9607893D6D1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latin typeface="Consolas"/>
                </a:rPr>
                <a:t>conexiones</a:t>
              </a: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93625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A2D43D0-B37C-3F25-2708-B163E574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0692" y="-1838138"/>
            <a:ext cx="4163891" cy="121808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2AFB27-6D3D-2745-A864-7CDB5DB53341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7AB244D-D8F9-4D55-3C17-CB5E38165403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9BC5CB0-3A3E-4C86-CE4A-7659AEB44DC3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BAE98D4-8834-D1C7-0D42-DC38CB82E9FB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D5C4ECC0-9F13-5483-7778-9509CDC1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riángulo isósceles 17">
                <a:extLst>
                  <a:ext uri="{FF2B5EF4-FFF2-40B4-BE49-F238E27FC236}">
                    <a16:creationId xmlns:a16="http://schemas.microsoft.com/office/drawing/2014/main" id="{5CAC064D-1BD9-AC1E-5182-F086DF767E5E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B09C9A8-0208-B3B9-0E69-73E6F27624CC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latin typeface="Consolas"/>
                </a:rPr>
                <a:t>comienzo</a:t>
              </a: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1227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1CDDAF2-CB7C-E4AB-4670-9AF771E1A1D2}"/>
              </a:ext>
            </a:extLst>
          </p:cNvPr>
          <p:cNvSpPr txBox="1"/>
          <p:nvPr/>
        </p:nvSpPr>
        <p:spPr>
          <a:xfrm>
            <a:off x="473476" y="3370887"/>
            <a:ext cx="368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err="1"/>
              <a:t>Turn</a:t>
            </a:r>
            <a:r>
              <a:rPr lang="es-ES" sz="2400"/>
              <a:t> </a:t>
            </a:r>
            <a:r>
              <a:rPr lang="es-ES" sz="2400" err="1"/>
              <a:t>for</a:t>
            </a:r>
            <a:r>
              <a:rPr lang="es-ES" sz="2400"/>
              <a:t> </a:t>
            </a:r>
            <a:r>
              <a:rPr lang="es-ES" sz="2400" b="1"/>
              <a:t>SCRUM MASTER</a:t>
            </a:r>
          </a:p>
        </p:txBody>
      </p:sp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3230CC80-18D7-10B9-EE1F-6BD4C5B2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3056282"/>
            <a:ext cx="1033554" cy="1029915"/>
          </a:xfrm>
          <a:prstGeom prst="rect">
            <a:avLst/>
          </a:prstGeom>
        </p:spPr>
      </p:pic>
      <p:graphicFrame>
        <p:nvGraphicFramePr>
          <p:cNvPr id="26" name="Tabla 26">
            <a:extLst>
              <a:ext uri="{FF2B5EF4-FFF2-40B4-BE49-F238E27FC236}">
                <a16:creationId xmlns:a16="http://schemas.microsoft.com/office/drawing/2014/main" id="{3B489D06-58A9-E65B-A31D-8AF621EE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55579"/>
              </p:ext>
            </p:extLst>
          </p:nvPr>
        </p:nvGraphicFramePr>
        <p:xfrm>
          <a:off x="5049520" y="3221646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611644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671418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03576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394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es-E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Daily</a:t>
                      </a:r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 Scrum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Sprint </a:t>
                      </a:r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Planning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Obstacles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39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23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097C11E-915E-8965-B6D1-C96374373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951" y="-2041469"/>
            <a:ext cx="3821488" cy="121792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3F40A9-62A4-92A4-42D5-F81C79F1E266}"/>
              </a:ext>
            </a:extLst>
          </p:cNvPr>
          <p:cNvSpPr txBox="1"/>
          <p:nvPr/>
        </p:nvSpPr>
        <p:spPr>
          <a:xfrm>
            <a:off x="211955" y="1152829"/>
            <a:ext cx="240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Funcionamiento:</a:t>
            </a:r>
            <a:endParaRPr lang="es-ES" sz="2400" b="1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6706636-1FD7-1BBD-CF50-64EB854D94CF}"/>
              </a:ext>
            </a:extLst>
          </p:cNvPr>
          <p:cNvGrpSpPr/>
          <p:nvPr/>
        </p:nvGrpSpPr>
        <p:grpSpPr>
          <a:xfrm>
            <a:off x="2476189" y="1180271"/>
            <a:ext cx="1842971" cy="443205"/>
            <a:chOff x="1634321" y="754603"/>
            <a:chExt cx="1702879" cy="443205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37AB914-9421-0009-3562-5DCE5AF9A959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39CE7A3D-440D-8C1C-BC60-BD49960EAB81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29FC56C6-8CA7-EA15-585F-0401980C6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riángulo isósceles 16">
                <a:extLst>
                  <a:ext uri="{FF2B5EF4-FFF2-40B4-BE49-F238E27FC236}">
                    <a16:creationId xmlns:a16="http://schemas.microsoft.com/office/drawing/2014/main" id="{5289A26D-7ACB-1AD6-1CAD-5C62718FAFC0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E333BB0-2F7E-7FF1-471B-D8E2A180843E}"/>
                </a:ext>
              </a:extLst>
            </p:cNvPr>
            <p:cNvSpPr txBox="1"/>
            <p:nvPr/>
          </p:nvSpPr>
          <p:spPr>
            <a:xfrm>
              <a:off x="1634321" y="790511"/>
              <a:ext cx="1354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>
                  <a:latin typeface="Consolas"/>
                </a:rPr>
                <a:t>jugada</a:t>
              </a: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776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375196" y="3013501"/>
            <a:ext cx="344160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 err="1"/>
              <a:t>ConsoleView</a:t>
            </a:r>
            <a:endParaRPr lang="es-ES" sz="4800">
              <a:cs typeface="Calibri"/>
            </a:endParaRPr>
          </a:p>
        </p:txBody>
      </p:sp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4EB31B78-68DB-7885-5F71-BA0B5B0C3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16" y="3061503"/>
            <a:ext cx="784175" cy="786946"/>
          </a:xfrm>
          <a:prstGeom prst="rect">
            <a:avLst/>
          </a:prstGeom>
        </p:spPr>
      </p:pic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E3EC3BE0-C8F1-9EC0-BAA8-03E64444F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35" y="3061503"/>
            <a:ext cx="784175" cy="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6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6259" y="754603"/>
            <a:ext cx="1837378" cy="443205"/>
            <a:chOff x="1639489" y="754603"/>
            <a:chExt cx="1697711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42322" y="806592"/>
              <a:ext cx="135438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600" err="1">
                  <a:latin typeface="Consolas"/>
                </a:rPr>
                <a:t>ConsoleView</a:t>
              </a:r>
              <a:endParaRPr lang="es-ES" sz="1600">
                <a:latin typeface="Consolas" panose="020B0609020204030204" pitchFamily="49" charset="0"/>
              </a:endParaRPr>
            </a:p>
          </p:txBody>
        </p:sp>
      </p:grp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7359E20F-E7BB-1D42-DDDE-0F464940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58" y="1448375"/>
            <a:ext cx="9396657" cy="51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3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/>
                </a:rPr>
                <a:t>MainBashWindow</a:t>
              </a:r>
              <a:endParaRPr lang="es-ES" sz="2000" err="1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624B6F-B2B9-A465-D8C8-98A603C4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29" y="1488498"/>
            <a:ext cx="6777960" cy="4882772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97676DCE-A251-EE19-843E-5A3365682DD6}"/>
              </a:ext>
            </a:extLst>
          </p:cNvPr>
          <p:cNvGrpSpPr/>
          <p:nvPr/>
        </p:nvGrpSpPr>
        <p:grpSpPr>
          <a:xfrm>
            <a:off x="1836259" y="754603"/>
            <a:ext cx="1837378" cy="443205"/>
            <a:chOff x="1639489" y="754603"/>
            <a:chExt cx="1697711" cy="443205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B84F14EA-3425-0335-A9D5-9BC3D4F12AAF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5A3526B2-B729-B0C1-46C1-BBABFF8773A5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772999A0-C24A-C6FA-8154-840D2D850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riángulo isósceles 37">
                <a:extLst>
                  <a:ext uri="{FF2B5EF4-FFF2-40B4-BE49-F238E27FC236}">
                    <a16:creationId xmlns:a16="http://schemas.microsoft.com/office/drawing/2014/main" id="{6805E34B-B0DE-A899-5AB7-25536BECCCBD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FB8D299-1F8E-2AF0-85CE-AF3A473B883E}"/>
                </a:ext>
              </a:extLst>
            </p:cNvPr>
            <p:cNvSpPr txBox="1"/>
            <p:nvPr/>
          </p:nvSpPr>
          <p:spPr>
            <a:xfrm>
              <a:off x="1642322" y="806592"/>
              <a:ext cx="135438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600" err="1">
                  <a:latin typeface="Consolas"/>
                </a:rPr>
                <a:t>ConsoleView</a:t>
              </a:r>
              <a:endParaRPr lang="es-ES" sz="160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437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/>
                </a:rPr>
                <a:t>PlayWindow</a:t>
              </a:r>
              <a:endParaRPr lang="es-ES" sz="2000" err="1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5624B6F-B2B9-A465-D8C8-98A603C4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29" y="2185920"/>
            <a:ext cx="6777960" cy="3487928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4AEBCE68-1546-F92A-AFAF-8A4E37EF2508}"/>
              </a:ext>
            </a:extLst>
          </p:cNvPr>
          <p:cNvGrpSpPr/>
          <p:nvPr/>
        </p:nvGrpSpPr>
        <p:grpSpPr>
          <a:xfrm>
            <a:off x="1836259" y="754603"/>
            <a:ext cx="1837378" cy="443205"/>
            <a:chOff x="1639489" y="754603"/>
            <a:chExt cx="1697711" cy="443205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FD86200A-20B4-BF23-7B38-E24A3776CCFA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6A2E7665-1C1F-36D1-530A-46259BB74933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587E2593-5D26-8708-4595-65F13BA37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riángulo isósceles 37">
                <a:extLst>
                  <a:ext uri="{FF2B5EF4-FFF2-40B4-BE49-F238E27FC236}">
                    <a16:creationId xmlns:a16="http://schemas.microsoft.com/office/drawing/2014/main" id="{0F581B89-DAAE-CB88-3FAD-133F276D6920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F4FC6DB5-BB54-B75E-DD9F-0DDA0A22B526}"/>
                </a:ext>
              </a:extLst>
            </p:cNvPr>
            <p:cNvSpPr txBox="1"/>
            <p:nvPr/>
          </p:nvSpPr>
          <p:spPr>
            <a:xfrm>
              <a:off x="1642322" y="806592"/>
              <a:ext cx="135438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1600" err="1">
                  <a:latin typeface="Consolas"/>
                </a:rPr>
                <a:t>ConsoleView</a:t>
              </a:r>
              <a:endParaRPr lang="es-ES" sz="160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564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Forma&#10;&#10;Descripción generada automáticamente">
            <a:extLst>
              <a:ext uri="{FF2B5EF4-FFF2-40B4-BE49-F238E27FC236}">
                <a16:creationId xmlns:a16="http://schemas.microsoft.com/office/drawing/2014/main" id="{EE2B498A-97B5-2682-EB62-215D1F18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15" y="3040003"/>
            <a:ext cx="786946" cy="784175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D5C6200D-0668-FBFE-A15D-854AAD52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88" y="3028741"/>
            <a:ext cx="786946" cy="784175"/>
          </a:xfrm>
          <a:prstGeom prst="rect">
            <a:avLst/>
          </a:prstGeom>
        </p:spPr>
      </p:pic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5499192" y="3013501"/>
            <a:ext cx="11936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GUI</a:t>
            </a:r>
            <a:endParaRPr lang="es-ES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069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GUIView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RolitObserver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5624B6F-B2B9-A465-D8C8-98A603C45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15" y="2466976"/>
            <a:ext cx="4008048" cy="2501263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7359E20F-E7BB-1D42-DDDE-0F464940C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70" y="2466976"/>
            <a:ext cx="4148136" cy="25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GUIView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MainWindow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CF2BF477-7598-222F-5092-920F3C1EF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8" y="1507724"/>
            <a:ext cx="3190875" cy="5010150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4066D98B-4B5D-8167-DE70-3A4DE86F0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2" y="1507724"/>
            <a:ext cx="219688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67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4659223" y="3013501"/>
            <a:ext cx="2873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Estrategias</a:t>
            </a:r>
            <a:endParaRPr lang="es-ES" sz="4800">
              <a:cs typeface="Calibri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BC554F6-C067-E2E2-DD7C-0DAFEEE9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22" y="3013501"/>
            <a:ext cx="786946" cy="784175"/>
          </a:xfrm>
          <a:prstGeom prst="rect">
            <a:avLst/>
          </a:prstGeom>
        </p:spPr>
      </p:pic>
      <p:pic>
        <p:nvPicPr>
          <p:cNvPr id="16" name="Imagen 15" descr="Forma&#10;&#10;Descripción generada automáticamente">
            <a:extLst>
              <a:ext uri="{FF2B5EF4-FFF2-40B4-BE49-F238E27FC236}">
                <a16:creationId xmlns:a16="http://schemas.microsoft.com/office/drawing/2014/main" id="{9CB0D651-8D1B-A9E9-9F1C-733327C4F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758" y="3013499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108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strategy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Strategy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4C05FDD0-FB06-9CA9-AFD1-C0FB0C8F6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46" y="2266950"/>
            <a:ext cx="4756176" cy="33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0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SCRUM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1CDDAF2-CB7C-E4AB-4670-9AF771E1A1D2}"/>
              </a:ext>
            </a:extLst>
          </p:cNvPr>
          <p:cNvSpPr txBox="1"/>
          <p:nvPr/>
        </p:nvSpPr>
        <p:spPr>
          <a:xfrm>
            <a:off x="473476" y="3370887"/>
            <a:ext cx="368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err="1"/>
              <a:t>Turn</a:t>
            </a:r>
            <a:r>
              <a:rPr lang="es-ES" sz="2400"/>
              <a:t> </a:t>
            </a:r>
            <a:r>
              <a:rPr lang="es-ES" sz="2400" err="1"/>
              <a:t>for</a:t>
            </a:r>
            <a:r>
              <a:rPr lang="es-ES" sz="2400"/>
              <a:t> </a:t>
            </a:r>
            <a:r>
              <a:rPr lang="es-ES" sz="2400" b="1"/>
              <a:t>SCRUM MASTER</a:t>
            </a:r>
          </a:p>
        </p:txBody>
      </p:sp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3230CC80-18D7-10B9-EE1F-6BD4C5B2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3056282"/>
            <a:ext cx="1033554" cy="1029915"/>
          </a:xfrm>
          <a:prstGeom prst="rect">
            <a:avLst/>
          </a:prstGeom>
        </p:spPr>
      </p:pic>
      <p:graphicFrame>
        <p:nvGraphicFramePr>
          <p:cNvPr id="26" name="Tabla 26">
            <a:extLst>
              <a:ext uri="{FF2B5EF4-FFF2-40B4-BE49-F238E27FC236}">
                <a16:creationId xmlns:a16="http://schemas.microsoft.com/office/drawing/2014/main" id="{3B489D06-58A9-E65B-A31D-8AF621EE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15852"/>
              </p:ext>
            </p:extLst>
          </p:nvPr>
        </p:nvGraphicFramePr>
        <p:xfrm>
          <a:off x="5049520" y="3221646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611644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671418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03576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394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es-E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Daily</a:t>
                      </a:r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 Scrum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Sprint </a:t>
                      </a:r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Planning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err="1">
                          <a:solidFill>
                            <a:sysClr val="windowText" lastClr="000000"/>
                          </a:solidFill>
                        </a:rPr>
                        <a:t>Obstacles</a:t>
                      </a:r>
                      <a:endParaRPr lang="es-E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390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0349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561060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strategy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RandomStrategy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12" name="Imagen 11" descr="Escala de tiempo&#10;&#10;Descripción generada automáticamente">
            <a:extLst>
              <a:ext uri="{FF2B5EF4-FFF2-40B4-BE49-F238E27FC236}">
                <a16:creationId xmlns:a16="http://schemas.microsoft.com/office/drawing/2014/main" id="{8A952F20-D3D1-F9A8-F3D6-1C92F66B8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2" y="1120130"/>
            <a:ext cx="37052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8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Rolit</a:t>
            </a:r>
            <a:r>
              <a:rPr lang="es-ES"/>
              <a:t>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561060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strategy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MinimaxStrategy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CACB1C41-7BAE-68F8-35BE-965373D3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676275"/>
            <a:ext cx="3705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9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5CB6EC4-3732-828D-52A7-6F165DA08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9" b="20930"/>
          <a:stretch/>
        </p:blipFill>
        <p:spPr>
          <a:xfrm>
            <a:off x="404812" y="1632825"/>
            <a:ext cx="11382375" cy="41529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814079-352F-46D2-1A7D-9BF9EC52D707}"/>
              </a:ext>
            </a:extLst>
          </p:cNvPr>
          <p:cNvSpPr txBox="1"/>
          <p:nvPr/>
        </p:nvSpPr>
        <p:spPr>
          <a:xfrm>
            <a:off x="3219455" y="726472"/>
            <a:ext cx="184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Concepto:</a:t>
            </a:r>
            <a:endParaRPr lang="es-ES" sz="2400" b="1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B89A1F9-ADF3-29DD-E6DF-ADC51A7C3A8E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358AD2B-6E7A-C74C-B5DB-6A8EC722822E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DB92C48-0FD1-4DD1-E534-945F635D32D3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742E1367-C008-8607-07C7-E66B5AB5A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riángulo isósceles 12">
                <a:extLst>
                  <a:ext uri="{FF2B5EF4-FFF2-40B4-BE49-F238E27FC236}">
                    <a16:creationId xmlns:a16="http://schemas.microsoft.com/office/drawing/2014/main" id="{3E973858-2486-5F5F-C2B2-827E6DBFF371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41DD949-1E14-952E-93F1-78F834388D10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Estrategia Minimax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422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241F53-A483-6ABE-4BB0-D7107891153D}"/>
              </a:ext>
            </a:extLst>
          </p:cNvPr>
          <p:cNvGrpSpPr/>
          <p:nvPr/>
        </p:nvGrpSpPr>
        <p:grpSpPr>
          <a:xfrm>
            <a:off x="363115" y="711326"/>
            <a:ext cx="2561060" cy="886410"/>
            <a:chOff x="363115" y="741806"/>
            <a:chExt cx="1842971" cy="88641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4411C61-D322-C846-8248-F423038691A7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8EBA6F29-D382-6E4A-D36B-329DEFF7F0B1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3D1EDA-F268-7FD7-8E7C-79DB62BB216A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" name="Conector recto 3">
                  <a:extLst>
                    <a:ext uri="{FF2B5EF4-FFF2-40B4-BE49-F238E27FC236}">
                      <a16:creationId xmlns:a16="http://schemas.microsoft.com/office/drawing/2014/main" id="{1D595E88-5B36-0897-AE78-0367D94B3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riángulo isósceles 7">
                  <a:extLst>
                    <a:ext uri="{FF2B5EF4-FFF2-40B4-BE49-F238E27FC236}">
                      <a16:creationId xmlns:a16="http://schemas.microsoft.com/office/drawing/2014/main" id="{62FAA55C-2F1D-3AEF-FA95-295545FC98C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A6C66D4-E138-0E68-A254-1402F793D803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strategy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EF5C35-2980-8AA2-B686-585C73D2F84F}"/>
                </a:ext>
              </a:extLst>
            </p:cNvPr>
            <p:cNvCxnSpPr>
              <a:endCxn id="11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5CECFF4-6380-CF97-E383-3F8177B169CE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RandomStrategy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7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574D2848-B27F-4327-3CB4-FC24581DF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154531"/>
            <a:ext cx="29718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408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strategy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SimplifiedBoard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2A459AD-D394-52B1-5288-673F1C189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64" y="1725564"/>
            <a:ext cx="3237472" cy="44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94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adroTexto 100">
            <a:extLst>
              <a:ext uri="{FF2B5EF4-FFF2-40B4-BE49-F238E27FC236}">
                <a16:creationId xmlns:a16="http://schemas.microsoft.com/office/drawing/2014/main" id="{5902821E-97D3-D163-755B-4034EC569E27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6/7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461C316-3E71-5D71-7438-0D8140D45223}"/>
              </a:ext>
            </a:extLst>
          </p:cNvPr>
          <p:cNvSpPr txBox="1"/>
          <p:nvPr/>
        </p:nvSpPr>
        <p:spPr>
          <a:xfrm>
            <a:off x="5858791" y="2848342"/>
            <a:ext cx="6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5/7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427DD72F-341D-4776-6669-87660CD6F9CC}"/>
              </a:ext>
            </a:extLst>
          </p:cNvPr>
          <p:cNvSpPr txBox="1"/>
          <p:nvPr/>
        </p:nvSpPr>
        <p:spPr>
          <a:xfrm>
            <a:off x="5590003" y="2136504"/>
            <a:ext cx="132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Sprint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517A5F4-185C-5028-40A8-C238ACAE6612}"/>
              </a:ext>
            </a:extLst>
          </p:cNvPr>
          <p:cNvSpPr txBox="1"/>
          <p:nvPr/>
        </p:nvSpPr>
        <p:spPr>
          <a:xfrm>
            <a:off x="5163667" y="3383256"/>
            <a:ext cx="40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err="1"/>
              <a:t>Waiting</a:t>
            </a:r>
            <a:r>
              <a:rPr lang="es-ES" sz="2000"/>
              <a:t> </a:t>
            </a:r>
            <a:r>
              <a:rPr lang="es-ES" sz="2000" err="1"/>
              <a:t>for</a:t>
            </a:r>
            <a:r>
              <a:rPr lang="es-ES" sz="2000"/>
              <a:t> </a:t>
            </a:r>
            <a:r>
              <a:rPr lang="es-ES" sz="2000" err="1"/>
              <a:t>players</a:t>
            </a:r>
            <a:r>
              <a:rPr lang="es-ES" sz="2000"/>
              <a:t>…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4DB4E62B-F1A5-AB4E-4DD2-3236DFC26E3D}"/>
              </a:ext>
            </a:extLst>
          </p:cNvPr>
          <p:cNvSpPr/>
          <p:nvPr/>
        </p:nvSpPr>
        <p:spPr>
          <a:xfrm>
            <a:off x="5424045" y="3964199"/>
            <a:ext cx="15388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Stop Server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C5244F2-5AC3-7EFA-87B0-9B59DD1DDE94}"/>
              </a:ext>
            </a:extLst>
          </p:cNvPr>
          <p:cNvSpPr/>
          <p:nvPr/>
        </p:nvSpPr>
        <p:spPr>
          <a:xfrm>
            <a:off x="3530282" y="1880533"/>
            <a:ext cx="5312779" cy="28589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ECD4461A-D54E-8FBA-5986-CD5F2E5C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2" y="1949983"/>
            <a:ext cx="297025" cy="289208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D4BA53A-A318-6300-76C8-926E78985FF1}"/>
              </a:ext>
            </a:extLst>
          </p:cNvPr>
          <p:cNvSpPr txBox="1"/>
          <p:nvPr/>
        </p:nvSpPr>
        <p:spPr>
          <a:xfrm>
            <a:off x="3922339" y="1926833"/>
            <a:ext cx="159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Set-Up Sprint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8B21E02F-D65D-037C-13C2-BB598368DB0F}"/>
              </a:ext>
            </a:extLst>
          </p:cNvPr>
          <p:cNvGrpSpPr/>
          <p:nvPr/>
        </p:nvGrpSpPr>
        <p:grpSpPr>
          <a:xfrm>
            <a:off x="8522089" y="1999145"/>
            <a:ext cx="191797" cy="190884"/>
            <a:chOff x="11785600" y="159636"/>
            <a:chExt cx="191797" cy="190884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B2CCAC3-0BF1-E384-5EC5-1145C7CAE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F46A3C28-5ACB-BD3F-FA9F-D787F174BD40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7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A3C4D24D-F9D5-ABBF-D07D-0DE74384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0DBF539B-129E-C213-6DA5-BF02B8A9F41F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152DC4C-21C1-C197-DF26-3762180EE895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A6CE3B61-A711-8F2A-889E-91CC747C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1135047-4767-6D8D-F597-5B5B9D6F36C1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6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B82E5-A5D0-04DC-FFA2-B11BF79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/>
              <a:t>SPRINT 6</a:t>
            </a:r>
          </a:p>
        </p:txBody>
      </p:sp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4931EE1E-4BC3-8AC8-64BC-1B3B9344F5A8}"/>
              </a:ext>
            </a:extLst>
          </p:cNvPr>
          <p:cNvSpPr/>
          <p:nvPr/>
        </p:nvSpPr>
        <p:spPr>
          <a:xfrm>
            <a:off x="4048312" y="4473132"/>
            <a:ext cx="444137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>
                <a:solidFill>
                  <a:schemeClr val="tx1"/>
                </a:solidFill>
              </a:rPr>
              <a:t>Browse</a:t>
            </a:r>
            <a:r>
              <a:rPr lang="es-E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8B53F3-E2E8-81EE-B458-675865647CD5}"/>
              </a:ext>
            </a:extLst>
          </p:cNvPr>
          <p:cNvSpPr/>
          <p:nvPr/>
        </p:nvSpPr>
        <p:spPr>
          <a:xfrm>
            <a:off x="4810312" y="5140839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93CB33-E0CD-AF40-05F9-EDC7747CA802}"/>
              </a:ext>
            </a:extLst>
          </p:cNvPr>
          <p:cNvSpPr txBox="1"/>
          <p:nvPr/>
        </p:nvSpPr>
        <p:spPr>
          <a:xfrm>
            <a:off x="3862945" y="2214582"/>
            <a:ext cx="462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TAREAS: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E8220C-540C-EA6B-33C5-0313E237C1DE}"/>
              </a:ext>
            </a:extLst>
          </p:cNvPr>
          <p:cNvSpPr/>
          <p:nvPr/>
        </p:nvSpPr>
        <p:spPr>
          <a:xfrm>
            <a:off x="1595120" y="2056449"/>
            <a:ext cx="8950959" cy="37499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BECBE1D-1EAB-F2E4-61E5-72981E0AE3B9}"/>
              </a:ext>
            </a:extLst>
          </p:cNvPr>
          <p:cNvSpPr/>
          <p:nvPr/>
        </p:nvSpPr>
        <p:spPr>
          <a:xfrm>
            <a:off x="2166131" y="2970376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FF43B9-D258-4C7C-D2F5-2B05B930EC3D}"/>
              </a:ext>
            </a:extLst>
          </p:cNvPr>
          <p:cNvSpPr txBox="1"/>
          <p:nvPr/>
        </p:nvSpPr>
        <p:spPr>
          <a:xfrm>
            <a:off x="2635829" y="2897450"/>
            <a:ext cx="777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Como usuario, me gustaría que se pudiera jugar contra una inteligencia artificial, así como que ellas jugaran solas.</a:t>
            </a:r>
            <a:endParaRPr lang="es-ES">
              <a:latin typeface="CMTI12"/>
              <a:cs typeface="Calibri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91C765F-6841-46E7-0A09-89ED8A6CB0BB}"/>
              </a:ext>
            </a:extLst>
          </p:cNvPr>
          <p:cNvSpPr/>
          <p:nvPr/>
        </p:nvSpPr>
        <p:spPr>
          <a:xfrm>
            <a:off x="6389697" y="5148528"/>
            <a:ext cx="1282602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CBC339-709D-E764-FA6D-90CADD812F68}"/>
              </a:ext>
            </a:extLst>
          </p:cNvPr>
          <p:cNvSpPr/>
          <p:nvPr/>
        </p:nvSpPr>
        <p:spPr>
          <a:xfrm>
            <a:off x="2173988" y="3719284"/>
            <a:ext cx="264160" cy="27432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87E937-5BB9-4950-6FFE-F22955E13E98}"/>
              </a:ext>
            </a:extLst>
          </p:cNvPr>
          <p:cNvSpPr txBox="1"/>
          <p:nvPr/>
        </p:nvSpPr>
        <p:spPr>
          <a:xfrm>
            <a:off x="2625543" y="3682644"/>
            <a:ext cx="7392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800" b="0" i="0" u="none" strike="noStrike" baseline="0">
                <a:latin typeface="CMTI12"/>
              </a:rPr>
              <a:t>Como usuario, me gustaría que hubiese un tutorial para entender bien las normas y excepciones del juego</a:t>
            </a:r>
            <a:r>
              <a:rPr lang="es-ES">
                <a:latin typeface="CMTI12"/>
              </a:rPr>
              <a:t>.</a:t>
            </a:r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B4D73C2-B56C-93DC-D5B8-ADFA2D448B71}"/>
              </a:ext>
            </a:extLst>
          </p:cNvPr>
          <p:cNvSpPr/>
          <p:nvPr/>
        </p:nvSpPr>
        <p:spPr>
          <a:xfrm>
            <a:off x="2213210" y="3019287"/>
            <a:ext cx="173271" cy="16808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35835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8F09251-407B-888E-10C1-791C1BD46EB7}"/>
              </a:ext>
            </a:extLst>
          </p:cNvPr>
          <p:cNvGrpSpPr/>
          <p:nvPr/>
        </p:nvGrpSpPr>
        <p:grpSpPr>
          <a:xfrm>
            <a:off x="363115" y="711326"/>
            <a:ext cx="1842971" cy="886410"/>
            <a:chOff x="363115" y="741806"/>
            <a:chExt cx="1842971" cy="886410"/>
          </a:xfrm>
        </p:grpSpPr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B8D60F14-D99B-546D-7C2D-C5525BE97F74}"/>
                </a:ext>
              </a:extLst>
            </p:cNvPr>
            <p:cNvGrpSpPr/>
            <p:nvPr/>
          </p:nvGrpSpPr>
          <p:grpSpPr>
            <a:xfrm>
              <a:off x="363115" y="741806"/>
              <a:ext cx="1842971" cy="886410"/>
              <a:chOff x="1634321" y="754603"/>
              <a:chExt cx="1702879" cy="886410"/>
            </a:xfrm>
          </p:grpSpPr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65695974-78BA-2E98-6AE7-6F5708BEBEEF}"/>
                  </a:ext>
                </a:extLst>
              </p:cNvPr>
              <p:cNvGrpSpPr/>
              <p:nvPr/>
            </p:nvGrpSpPr>
            <p:grpSpPr>
              <a:xfrm>
                <a:off x="1639489" y="754603"/>
                <a:ext cx="1697711" cy="886410"/>
                <a:chOff x="3919318" y="4239204"/>
                <a:chExt cx="1697711" cy="886410"/>
              </a:xfrm>
            </p:grpSpPr>
            <p:sp>
              <p:nvSpPr>
                <p:cNvPr id="40" name="Rectángulo 39">
                  <a:extLst>
                    <a:ext uri="{FF2B5EF4-FFF2-40B4-BE49-F238E27FC236}">
                      <a16:creationId xmlns:a16="http://schemas.microsoft.com/office/drawing/2014/main" id="{CBDC60AA-0AFF-8FC0-FC37-0151AF8B7C19}"/>
                    </a:ext>
                  </a:extLst>
                </p:cNvPr>
                <p:cNvSpPr/>
                <p:nvPr/>
              </p:nvSpPr>
              <p:spPr>
                <a:xfrm>
                  <a:off x="3919318" y="4239204"/>
                  <a:ext cx="1697711" cy="88641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4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923346F4-3538-5536-042C-4FE2CF022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1796" y="4239204"/>
                  <a:ext cx="0" cy="443205"/>
                </a:xfrm>
                <a:prstGeom prst="line">
                  <a:avLst/>
                </a:prstGeom>
                <a:ln w="28575">
                  <a:solidFill>
                    <a:srgbClr val="004398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riángulo isósceles 41">
                  <a:extLst>
                    <a:ext uri="{FF2B5EF4-FFF2-40B4-BE49-F238E27FC236}">
                      <a16:creationId xmlns:a16="http://schemas.microsoft.com/office/drawing/2014/main" id="{683A0633-402C-8EBB-2F3D-49E18ECE9775}"/>
                    </a:ext>
                  </a:extLst>
                </p:cNvPr>
                <p:cNvSpPr/>
                <p:nvPr/>
              </p:nvSpPr>
              <p:spPr>
                <a:xfrm rot="10800000">
                  <a:off x="5365165" y="4418134"/>
                  <a:ext cx="158496" cy="12192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505A10AA-C6B6-76FA-8F38-6C7D83B49FF1}"/>
                  </a:ext>
                </a:extLst>
              </p:cNvPr>
              <p:cNvSpPr txBox="1"/>
              <p:nvPr/>
            </p:nvSpPr>
            <p:spPr>
              <a:xfrm>
                <a:off x="1634321" y="763297"/>
                <a:ext cx="135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err="1">
                    <a:latin typeface="Consolas" panose="020B0609020204030204" pitchFamily="49" charset="0"/>
                  </a:rPr>
                  <a:t>Logic</a:t>
                </a:r>
                <a:endParaRPr lang="es-ES" sz="2000" b="1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5EE25AE-9F4F-B28A-B4BE-08279C8D661A}"/>
                </a:ext>
              </a:extLst>
            </p:cNvPr>
            <p:cNvCxnSpPr>
              <a:endCxn id="40" idx="3"/>
            </p:cNvCxnSpPr>
            <p:nvPr/>
          </p:nvCxnSpPr>
          <p:spPr>
            <a:xfrm>
              <a:off x="363115" y="1185011"/>
              <a:ext cx="1842971" cy="0"/>
            </a:xfrm>
            <a:prstGeom prst="line">
              <a:avLst/>
            </a:prstGeom>
            <a:ln w="28575">
              <a:solidFill>
                <a:srgbClr val="0043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816CFAB-5AF0-0489-6BAF-2EA841A87547}"/>
                </a:ext>
              </a:extLst>
            </p:cNvPr>
            <p:cNvSpPr txBox="1"/>
            <p:nvPr/>
          </p:nvSpPr>
          <p:spPr>
            <a:xfrm>
              <a:off x="370857" y="1214476"/>
              <a:ext cx="183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Game</a:t>
              </a:r>
              <a:endParaRPr lang="es-ES" sz="1100" b="1">
                <a:latin typeface="Consolas" panose="020B0609020204030204" pitchFamily="49" charset="0"/>
              </a:endParaRPr>
            </a:p>
          </p:txBody>
        </p:sp>
      </p:grpSp>
      <p:pic>
        <p:nvPicPr>
          <p:cNvPr id="3" name="Imagen 3">
            <a:extLst>
              <a:ext uri="{FF2B5EF4-FFF2-40B4-BE49-F238E27FC236}">
                <a16:creationId xmlns:a16="http://schemas.microsoft.com/office/drawing/2014/main" id="{89B4152E-2D67-3D1D-92D9-A3646F7D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4" y="2646218"/>
            <a:ext cx="3236768" cy="3236768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1117B02D-BE85-AA27-C1F2-69072498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19" y="1769485"/>
            <a:ext cx="3912177" cy="219072"/>
          </a:xfrm>
          <a:prstGeom prst="rect">
            <a:avLst/>
          </a:prstGeom>
        </p:spPr>
      </p:pic>
      <p:pic>
        <p:nvPicPr>
          <p:cNvPr id="2" name="Imagen 6" descr="Diagrama&#10;&#10;Descripción generada automáticamente">
            <a:extLst>
              <a:ext uri="{FF2B5EF4-FFF2-40B4-BE49-F238E27FC236}">
                <a16:creationId xmlns:a16="http://schemas.microsoft.com/office/drawing/2014/main" id="{97A589BF-55D8-70D2-8A46-738A7EE9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355" y="2369578"/>
            <a:ext cx="5219700" cy="28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337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B915BA-2D42-A55B-3A68-171EB94FDA4B}"/>
              </a:ext>
            </a:extLst>
          </p:cNvPr>
          <p:cNvSpPr txBox="1"/>
          <p:nvPr/>
        </p:nvSpPr>
        <p:spPr>
          <a:xfrm>
            <a:off x="3866064" y="3013501"/>
            <a:ext cx="45208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800"/>
              <a:t>Gestor de turnos</a:t>
            </a:r>
            <a:endParaRPr lang="es-ES" sz="4800">
              <a:cs typeface="Calibri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3A053ED3-24A8-1357-23C2-D2F7926F9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92" y="3060323"/>
            <a:ext cx="786946" cy="784175"/>
          </a:xfrm>
          <a:prstGeom prst="rect">
            <a:avLst/>
          </a:prstGeom>
        </p:spPr>
      </p:pic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08138728-85F5-7C79-5947-C337B3F5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59" y="3060323"/>
            <a:ext cx="786946" cy="7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56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bujo de planetas en el espacio&#10;&#10;Descripción generada automáticamente con confianza baja">
            <a:extLst>
              <a:ext uri="{FF2B5EF4-FFF2-40B4-BE49-F238E27FC236}">
                <a16:creationId xmlns:a16="http://schemas.microsoft.com/office/drawing/2014/main" id="{0F3132AB-D35E-6D81-FF1D-A93432534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3" y="159636"/>
            <a:ext cx="297025" cy="2892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2EC50-A52D-27E1-B917-4107FEDE21A2}"/>
              </a:ext>
            </a:extLst>
          </p:cNvPr>
          <p:cNvSpPr txBox="1"/>
          <p:nvPr/>
        </p:nvSpPr>
        <p:spPr>
          <a:xfrm>
            <a:off x="483636" y="112980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Rolit - PMC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8F74F1F-F3D2-D4CE-48D0-2B741CF6D571}"/>
              </a:ext>
            </a:extLst>
          </p:cNvPr>
          <p:cNvGrpSpPr/>
          <p:nvPr/>
        </p:nvGrpSpPr>
        <p:grpSpPr>
          <a:xfrm>
            <a:off x="11785600" y="159636"/>
            <a:ext cx="191797" cy="190884"/>
            <a:chOff x="11785600" y="159636"/>
            <a:chExt cx="191797" cy="19088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8882C2B-4518-A177-6D65-65F40AE1B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6DBDC62-8BE9-C54E-6AA8-DB481243941C}"/>
                </a:ext>
              </a:extLst>
            </p:cNvPr>
            <p:cNvCxnSpPr/>
            <p:nvPr/>
          </p:nvCxnSpPr>
          <p:spPr>
            <a:xfrm flipV="1">
              <a:off x="11785600" y="159636"/>
              <a:ext cx="191797" cy="190884"/>
            </a:xfrm>
            <a:prstGeom prst="line">
              <a:avLst/>
            </a:prstGeom>
            <a:ln cap="rnd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A5A868-5B18-B9A9-6771-B2AC0C1E9237}"/>
              </a:ext>
            </a:extLst>
          </p:cNvPr>
          <p:cNvSpPr txBox="1"/>
          <p:nvPr/>
        </p:nvSpPr>
        <p:spPr>
          <a:xfrm>
            <a:off x="511312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Paquete:</a:t>
            </a:r>
            <a:endParaRPr lang="es-ES" sz="2400" b="1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411C61-D322-C846-8248-F423038691A7}"/>
              </a:ext>
            </a:extLst>
          </p:cNvPr>
          <p:cNvGrpSpPr/>
          <p:nvPr/>
        </p:nvGrpSpPr>
        <p:grpSpPr>
          <a:xfrm>
            <a:off x="1830666" y="754603"/>
            <a:ext cx="1842971" cy="443205"/>
            <a:chOff x="1634321" y="754603"/>
            <a:chExt cx="1702879" cy="44320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EBA6F29-D382-6E4A-D36B-329DEFF7F0B1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43205"/>
              <a:chOff x="3919318" y="4239204"/>
              <a:chExt cx="1697711" cy="443205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F3D1EDA-F268-7FD7-8E7C-79DB62BB216A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D595E88-5B36-0897-AE78-0367D94B3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1796" y="423920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riángulo isósceles 7">
                <a:extLst>
                  <a:ext uri="{FF2B5EF4-FFF2-40B4-BE49-F238E27FC236}">
                    <a16:creationId xmlns:a16="http://schemas.microsoft.com/office/drawing/2014/main" id="{62FAA55C-2F1D-3AEF-FA95-295545FC98C5}"/>
                  </a:ext>
                </a:extLst>
              </p:cNvPr>
              <p:cNvSpPr/>
              <p:nvPr/>
            </p:nvSpPr>
            <p:spPr>
              <a:xfrm rot="10800000">
                <a:off x="5365165" y="4418134"/>
                <a:ext cx="158496" cy="1219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A6C66D4-E138-0E68-A254-1402F793D803}"/>
                </a:ext>
              </a:extLst>
            </p:cNvPr>
            <p:cNvSpPr txBox="1"/>
            <p:nvPr/>
          </p:nvSpPr>
          <p:spPr>
            <a:xfrm>
              <a:off x="1634321" y="763297"/>
              <a:ext cx="13543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 err="1">
                  <a:latin typeface="Consolas" panose="020B0609020204030204" pitchFamily="49" charset="0"/>
                </a:rPr>
                <a:t>logic</a:t>
              </a:r>
              <a:endParaRPr lang="es-ES" sz="2000">
                <a:latin typeface="Consolas" panose="020B0609020204030204" pitchFamily="49" charset="0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DCDD0C-F9E1-59DF-8E96-E51860A46622}"/>
              </a:ext>
            </a:extLst>
          </p:cNvPr>
          <p:cNvSpPr txBox="1"/>
          <p:nvPr/>
        </p:nvSpPr>
        <p:spPr>
          <a:xfrm>
            <a:off x="3743087" y="726472"/>
            <a:ext cx="13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Clase:</a:t>
            </a:r>
            <a:endParaRPr lang="es-ES" sz="2400" b="1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E9C5B7D-D222-24F1-FFA1-BC3A19BCFAB1}"/>
              </a:ext>
            </a:extLst>
          </p:cNvPr>
          <p:cNvGrpSpPr/>
          <p:nvPr/>
        </p:nvGrpSpPr>
        <p:grpSpPr>
          <a:xfrm>
            <a:off x="4670466" y="751942"/>
            <a:ext cx="4329098" cy="456435"/>
            <a:chOff x="1639489" y="754603"/>
            <a:chExt cx="1697711" cy="45643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02CFBB3-8805-4C13-774D-2023088CCA42}"/>
                </a:ext>
              </a:extLst>
            </p:cNvPr>
            <p:cNvGrpSpPr/>
            <p:nvPr/>
          </p:nvGrpSpPr>
          <p:grpSpPr>
            <a:xfrm>
              <a:off x="1639489" y="754603"/>
              <a:ext cx="1697711" cy="456435"/>
              <a:chOff x="3919318" y="4239204"/>
              <a:chExt cx="1697711" cy="456435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A43221A9-EFC7-EEB4-1AC0-3DF4DA9BA734}"/>
                  </a:ext>
                </a:extLst>
              </p:cNvPr>
              <p:cNvSpPr/>
              <p:nvPr/>
            </p:nvSpPr>
            <p:spPr>
              <a:xfrm>
                <a:off x="3919318" y="4239204"/>
                <a:ext cx="1697711" cy="4432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3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F9570517-A5E7-0332-D212-C37C49F0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736" y="4252434"/>
                <a:ext cx="0" cy="443205"/>
              </a:xfrm>
              <a:prstGeom prst="line">
                <a:avLst/>
              </a:prstGeom>
              <a:ln w="28575">
                <a:solidFill>
                  <a:srgbClr val="004398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1825B678-8883-020E-09D9-C7C4109A88E7}"/>
                  </a:ext>
                </a:extLst>
              </p:cNvPr>
              <p:cNvSpPr/>
              <p:nvPr/>
            </p:nvSpPr>
            <p:spPr>
              <a:xfrm rot="10800000">
                <a:off x="5520146" y="4418134"/>
                <a:ext cx="64474" cy="12780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D9172BF-5ADA-D71F-983F-B2A1B4BBD7C5}"/>
                </a:ext>
              </a:extLst>
            </p:cNvPr>
            <p:cNvSpPr txBox="1"/>
            <p:nvPr/>
          </p:nvSpPr>
          <p:spPr>
            <a:xfrm>
              <a:off x="1649837" y="775353"/>
              <a:ext cx="155668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sz="2000">
                  <a:latin typeface="Consolas" panose="020B0609020204030204" pitchFamily="49" charset="0"/>
                </a:rPr>
                <a:t>TurnManager</a:t>
              </a:r>
              <a:endParaRPr lang="es-ES">
                <a:latin typeface="Consolas" panose="020B0609020204030204" pitchFamily="49" charset="0"/>
              </a:endParaRP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81E3DE7-22A3-9EF3-F780-A1DB5403A5C5}"/>
              </a:ext>
            </a:extLst>
          </p:cNvPr>
          <p:cNvSpPr/>
          <p:nvPr/>
        </p:nvSpPr>
        <p:spPr>
          <a:xfrm>
            <a:off x="9288238" y="760073"/>
            <a:ext cx="76202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E6CB96C-1520-7265-292E-9E5DAA16ED20}"/>
              </a:ext>
            </a:extLst>
          </p:cNvPr>
          <p:cNvSpPr/>
          <p:nvPr/>
        </p:nvSpPr>
        <p:spPr>
          <a:xfrm>
            <a:off x="10292532" y="758230"/>
            <a:ext cx="1075547" cy="44320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Cancel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B93A66A-1BF9-F562-E1AC-EC7856B9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56" y="2109787"/>
            <a:ext cx="2986088" cy="35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3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131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32" baseType="lpstr">
      <vt:lpstr>Tema de Office</vt:lpstr>
      <vt:lpstr>Presentación de PowerPoint</vt:lpstr>
      <vt:lpstr>SCRUM</vt:lpstr>
      <vt:lpstr>SCRUM</vt:lpstr>
      <vt:lpstr>PRODUCT BACKLOG</vt:lpstr>
      <vt:lpstr>PRODUCT BACKLOG</vt:lpstr>
      <vt:lpstr>SCRUM</vt:lpstr>
      <vt:lpstr>SCRUM</vt:lpstr>
      <vt:lpstr>SCRUM</vt:lpstr>
      <vt:lpstr>SCRUM</vt:lpstr>
      <vt:lpstr>Presentación de PowerPoint</vt:lpstr>
      <vt:lpstr>Presentación de PowerPoint</vt:lpstr>
      <vt:lpstr>SPRINT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6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macias sanchez</dc:creator>
  <cp:revision>2</cp:revision>
  <dcterms:created xsi:type="dcterms:W3CDTF">2022-05-23T12:38:19Z</dcterms:created>
  <dcterms:modified xsi:type="dcterms:W3CDTF">2022-05-29T13:39:18Z</dcterms:modified>
</cp:coreProperties>
</file>